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332" r:id="rId3"/>
    <p:sldId id="345" r:id="rId4"/>
    <p:sldId id="342" r:id="rId5"/>
    <p:sldId id="343" r:id="rId6"/>
    <p:sldId id="273" r:id="rId7"/>
    <p:sldId id="300" r:id="rId8"/>
    <p:sldId id="276" r:id="rId9"/>
    <p:sldId id="277" r:id="rId10"/>
    <p:sldId id="279" r:id="rId11"/>
    <p:sldId id="292" r:id="rId12"/>
    <p:sldId id="280" r:id="rId13"/>
    <p:sldId id="281" r:id="rId14"/>
    <p:sldId id="283" r:id="rId15"/>
    <p:sldId id="284" r:id="rId16"/>
    <p:sldId id="282" r:id="rId17"/>
    <p:sldId id="287" r:id="rId18"/>
    <p:sldId id="316" r:id="rId19"/>
    <p:sldId id="317" r:id="rId20"/>
    <p:sldId id="318" r:id="rId21"/>
    <p:sldId id="320" r:id="rId22"/>
    <p:sldId id="321" r:id="rId23"/>
    <p:sldId id="322" r:id="rId24"/>
    <p:sldId id="323" r:id="rId25"/>
    <p:sldId id="288" r:id="rId26"/>
    <p:sldId id="289" r:id="rId27"/>
    <p:sldId id="290" r:id="rId28"/>
    <p:sldId id="291" r:id="rId29"/>
    <p:sldId id="294" r:id="rId30"/>
    <p:sldId id="295" r:id="rId31"/>
    <p:sldId id="296" r:id="rId32"/>
    <p:sldId id="299" r:id="rId33"/>
    <p:sldId id="314" r:id="rId34"/>
    <p:sldId id="297" r:id="rId35"/>
    <p:sldId id="298" r:id="rId36"/>
    <p:sldId id="315" r:id="rId37"/>
    <p:sldId id="301" r:id="rId38"/>
    <p:sldId id="302" r:id="rId39"/>
    <p:sldId id="304" r:id="rId40"/>
    <p:sldId id="306" r:id="rId41"/>
    <p:sldId id="307" r:id="rId42"/>
    <p:sldId id="308" r:id="rId43"/>
    <p:sldId id="346" r:id="rId44"/>
    <p:sldId id="309" r:id="rId45"/>
    <p:sldId id="310" r:id="rId46"/>
    <p:sldId id="311" r:id="rId47"/>
    <p:sldId id="328" r:id="rId48"/>
    <p:sldId id="329" r:id="rId49"/>
    <p:sldId id="312" r:id="rId50"/>
    <p:sldId id="313" r:id="rId51"/>
    <p:sldId id="324" r:id="rId52"/>
    <p:sldId id="331" r:id="rId53"/>
    <p:sldId id="330" r:id="rId54"/>
    <p:sldId id="325" r:id="rId55"/>
    <p:sldId id="326" r:id="rId56"/>
    <p:sldId id="327" r:id="rId57"/>
    <p:sldId id="336" r:id="rId58"/>
    <p:sldId id="337" r:id="rId59"/>
    <p:sldId id="338" r:id="rId60"/>
    <p:sldId id="339" r:id="rId61"/>
    <p:sldId id="340" r:id="rId62"/>
    <p:sldId id="341" r:id="rId63"/>
    <p:sldId id="344" r:id="rId64"/>
    <p:sldId id="347" r:id="rId65"/>
    <p:sldId id="348" r:id="rId66"/>
    <p:sldId id="349" r:id="rId67"/>
    <p:sldId id="350" r:id="rId68"/>
    <p:sldId id="351" r:id="rId69"/>
    <p:sldId id="35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7" autoAdjust="0"/>
    <p:restoredTop sz="76965" autoAdjust="0"/>
  </p:normalViewPr>
  <p:slideViewPr>
    <p:cSldViewPr snapToGrid="0">
      <p:cViewPr varScale="1">
        <p:scale>
          <a:sx n="93" d="100"/>
          <a:sy n="93" d="100"/>
        </p:scale>
        <p:origin x="162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0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8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6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feature but fastest among other MC codes</a:t>
            </a:r>
          </a:p>
          <a:p>
            <a:endParaRPr lang="en-US" dirty="0"/>
          </a:p>
          <a:p>
            <a:r>
              <a:rPr lang="en-US" dirty="0"/>
              <a:t>in order to achieve this goal, implement cellist</a:t>
            </a:r>
          </a:p>
          <a:p>
            <a:r>
              <a:rPr lang="en-US" dirty="0"/>
              <a:t>before:</a:t>
            </a:r>
            <a:r>
              <a:rPr lang="en-US" baseline="0" dirty="0"/>
              <a:t> loop through all molecule inside </a:t>
            </a:r>
            <a:r>
              <a:rPr lang="en-US" baseline="0" dirty="0" err="1"/>
              <a:t>sim</a:t>
            </a:r>
            <a:r>
              <a:rPr lang="en-US" baseline="0" dirty="0"/>
              <a:t> box, </a:t>
            </a:r>
            <a:r>
              <a:rPr lang="en-US" baseline="0" dirty="0" err="1"/>
              <a:t>calc</a:t>
            </a:r>
            <a:r>
              <a:rPr lang="en-US" baseline="0" dirty="0"/>
              <a:t> distance, </a:t>
            </a:r>
            <a:r>
              <a:rPr lang="en-US" baseline="0" dirty="0" err="1"/>
              <a:t>rcut</a:t>
            </a:r>
            <a:r>
              <a:rPr lang="en-US" baseline="0" dirty="0"/>
              <a:t> =&gt; VDW</a:t>
            </a:r>
          </a:p>
          <a:p>
            <a:endParaRPr lang="en-US" baseline="0" dirty="0"/>
          </a:p>
          <a:p>
            <a:r>
              <a:rPr lang="en-US" baseline="0" dirty="0"/>
              <a:t>cellist: looping through </a:t>
            </a:r>
            <a:r>
              <a:rPr lang="en-US" baseline="0" dirty="0" err="1"/>
              <a:t>surronding</a:t>
            </a:r>
            <a:r>
              <a:rPr lang="en-US" baseline="0" dirty="0"/>
              <a:t> box</a:t>
            </a:r>
          </a:p>
          <a:p>
            <a:r>
              <a:rPr lang="en-US" dirty="0"/>
              <a:t>CPU: 1.7 to 20 times faster</a:t>
            </a:r>
            <a:r>
              <a:rPr lang="en-US" baseline="0" dirty="0"/>
              <a:t> 4096 N</a:t>
            </a:r>
          </a:p>
          <a:p>
            <a:r>
              <a:rPr lang="en-US" baseline="0" dirty="0"/>
              <a:t>GPU: 6 times faster 4096 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 move one molecule at a time; MD move all molecules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is number</a:t>
            </a:r>
            <a:r>
              <a:rPr lang="en-US" baseline="0" dirty="0"/>
              <a:t> of particles.   N2 comes from reciprocal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01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Displace and rotation move.</a:t>
            </a:r>
            <a:r>
              <a:rPr lang="en-US" baseline="0" dirty="0"/>
              <a:t> 4 CPU </a:t>
            </a:r>
            <a:r>
              <a:rPr lang="en-US" baseline="0" dirty="0" err="1"/>
              <a:t>openMP</a:t>
            </a:r>
            <a:r>
              <a:rPr lang="en-US" baseline="0" dirty="0"/>
              <a:t> vs. 1 CPU and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8819F1-23A0-0D45-88A1-A8EEBDB18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68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 times faster 4 CPU</a:t>
            </a:r>
            <a:r>
              <a:rPr lang="en-US" baseline="0" dirty="0"/>
              <a:t> 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2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5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1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7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intel.com/en-us/c-compilers/ipsxe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cuda-toolki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endParaRPr lang="en-US" dirty="0"/>
          </a:p>
          <a:p>
            <a:r>
              <a:rPr lang="en-US" dirty="0"/>
              <a:t>ENER_&lt;box number&gt;: energies</a:t>
            </a:r>
          </a:p>
          <a:p>
            <a:endParaRPr lang="en-US" dirty="0"/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NVT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527"/>
            <a:ext cx="10515600" cy="4671436"/>
          </a:xfrm>
        </p:spPr>
        <p:txBody>
          <a:bodyPr/>
          <a:lstStyle/>
          <a:p>
            <a:r>
              <a:rPr lang="en-US" dirty="0"/>
              <a:t>Simulation of argon at 120 K and at saturated liquid density.</a:t>
            </a:r>
          </a:p>
          <a:p>
            <a:endParaRPr lang="en-US" dirty="0"/>
          </a:p>
          <a:p>
            <a:r>
              <a:rPr lang="en-US" dirty="0"/>
              <a:t>Use the example files to run simulation to calculate the average energy and radial distribution function.</a:t>
            </a:r>
          </a:p>
          <a:p>
            <a:endParaRPr lang="en-US" dirty="0"/>
          </a:p>
          <a:p>
            <a:r>
              <a:rPr lang="en-US" dirty="0"/>
              <a:t>Next step: Build input files for n-butane and rerun the simulation at 300 K and 0.567 g/cm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argon_120.log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argon_120.log | </a:t>
            </a:r>
            <a:r>
              <a:rPr lang="en-US" dirty="0" err="1"/>
              <a:t>awk</a:t>
            </a:r>
            <a:r>
              <a:rPr lang="en-US" dirty="0"/>
              <a:t> 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4" r="6706" b="5185"/>
          <a:stretch/>
        </p:blipFill>
        <p:spPr>
          <a:xfrm>
            <a:off x="2951018" y="2701544"/>
            <a:ext cx="621193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5046" r="8739" b="5335"/>
          <a:stretch/>
        </p:blipFill>
        <p:spPr>
          <a:xfrm>
            <a:off x="173182" y="1349736"/>
            <a:ext cx="6950216" cy="5434368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71180" y="1797663"/>
            <a:ext cx="47638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package require </a:t>
            </a:r>
            <a:r>
              <a:rPr lang="en-US" sz="1600" dirty="0" err="1"/>
              <a:t>pbctools</a:t>
            </a:r>
            <a:endParaRPr lang="en-US" sz="1600" dirty="0"/>
          </a:p>
          <a:p>
            <a:r>
              <a:rPr lang="en-US" sz="1600" b="1" dirty="0"/>
              <a:t>#load PDB and set box size</a:t>
            </a:r>
          </a:p>
          <a:p>
            <a:r>
              <a:rPr lang="en-US" sz="1600" dirty="0" err="1"/>
              <a:t>mol</a:t>
            </a:r>
            <a:r>
              <a:rPr lang="en-US" sz="1600" dirty="0"/>
              <a:t> new Argon_NVT_T_120K_BOX_0.pdb </a:t>
            </a:r>
            <a:r>
              <a:rPr lang="en-US" sz="1600" dirty="0" err="1"/>
              <a:t>waitfor</a:t>
            </a:r>
            <a:r>
              <a:rPr lang="en-US" sz="1600" dirty="0"/>
              <a:t> all</a:t>
            </a:r>
          </a:p>
          <a:p>
            <a:r>
              <a:rPr lang="en-US" sz="1600" dirty="0" err="1"/>
              <a:t>pbc</a:t>
            </a:r>
            <a:r>
              <a:rPr lang="en-US" sz="1600" dirty="0"/>
              <a:t> set {38.527 38.527 38.527}</a:t>
            </a:r>
          </a:p>
          <a:p>
            <a:r>
              <a:rPr lang="en-US" sz="1600" dirty="0"/>
              <a:t>set </a:t>
            </a:r>
            <a:r>
              <a:rPr lang="en-US" sz="1600" dirty="0" err="1"/>
              <a:t>nframes</a:t>
            </a:r>
            <a:r>
              <a:rPr lang="en-US" sz="1600" dirty="0"/>
              <a:t> [</a:t>
            </a:r>
            <a:r>
              <a:rPr lang="en-US" sz="1600" dirty="0" err="1"/>
              <a:t>molinfo</a:t>
            </a:r>
            <a:r>
              <a:rPr lang="en-US" sz="1600" dirty="0"/>
              <a:t> top get </a:t>
            </a:r>
            <a:r>
              <a:rPr lang="en-US" sz="1600" dirty="0" err="1"/>
              <a:t>numframes</a:t>
            </a:r>
            <a:r>
              <a:rPr lang="en-US" sz="1600" dirty="0"/>
              <a:t>]</a:t>
            </a:r>
          </a:p>
          <a:p>
            <a:r>
              <a:rPr lang="en-US" sz="1600" dirty="0"/>
              <a:t>set sel1 [</a:t>
            </a:r>
            <a:r>
              <a:rPr lang="en-US" sz="1600" dirty="0" err="1"/>
              <a:t>atomselect</a:t>
            </a:r>
            <a:r>
              <a:rPr lang="en-US" sz="1600" dirty="0"/>
              <a:t> top "</a:t>
            </a:r>
            <a:r>
              <a:rPr lang="en-US" sz="1600" dirty="0" err="1"/>
              <a:t>resname</a:t>
            </a:r>
            <a:r>
              <a:rPr lang="en-US" sz="1600" dirty="0"/>
              <a:t> AR"]</a:t>
            </a:r>
          </a:p>
          <a:p>
            <a:r>
              <a:rPr lang="en-US" sz="1600" dirty="0"/>
              <a:t>set sel2 [</a:t>
            </a:r>
            <a:r>
              <a:rPr lang="en-US" sz="1600" dirty="0" err="1"/>
              <a:t>atomselect</a:t>
            </a:r>
            <a:r>
              <a:rPr lang="en-US" sz="1600" dirty="0"/>
              <a:t> top "</a:t>
            </a:r>
            <a:r>
              <a:rPr lang="en-US" sz="1600" dirty="0" err="1"/>
              <a:t>resname</a:t>
            </a:r>
            <a:r>
              <a:rPr lang="en-US" sz="1600" dirty="0"/>
              <a:t> AR"]</a:t>
            </a:r>
          </a:p>
          <a:p>
            <a:r>
              <a:rPr lang="en-US" sz="1600" b="1" dirty="0"/>
              <a:t>#calculate RDF on multicore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set </a:t>
            </a:r>
            <a:r>
              <a:rPr lang="en-US" sz="1600" dirty="0" err="1">
                <a:solidFill>
                  <a:srgbClr val="FF0000"/>
                </a:solidFill>
              </a:rPr>
              <a:t>rdf</a:t>
            </a:r>
            <a:r>
              <a:rPr lang="en-US" sz="1600" dirty="0">
                <a:solidFill>
                  <a:srgbClr val="FF0000"/>
                </a:solidFill>
              </a:rPr>
              <a:t> [measure </a:t>
            </a:r>
            <a:r>
              <a:rPr lang="en-US" sz="1600" dirty="0" err="1">
                <a:solidFill>
                  <a:srgbClr val="FF0000"/>
                </a:solidFill>
              </a:rPr>
              <a:t>gofr</a:t>
            </a:r>
            <a:r>
              <a:rPr lang="en-US" sz="1600" dirty="0">
                <a:solidFill>
                  <a:srgbClr val="FF0000"/>
                </a:solidFill>
              </a:rPr>
              <a:t> $sel1 $sel2 delta 0.01 </a:t>
            </a:r>
          </a:p>
          <a:p>
            <a:r>
              <a:rPr lang="en-US" sz="1600" dirty="0" err="1">
                <a:solidFill>
                  <a:srgbClr val="FF0000"/>
                </a:solidFill>
              </a:rPr>
              <a:t>rmax</a:t>
            </a:r>
            <a:r>
              <a:rPr lang="en-US" sz="1600" dirty="0">
                <a:solidFill>
                  <a:srgbClr val="FF0000"/>
                </a:solidFill>
              </a:rPr>
              <a:t> 14.0 </a:t>
            </a:r>
            <a:r>
              <a:rPr lang="en-US" sz="1600" dirty="0" err="1">
                <a:solidFill>
                  <a:srgbClr val="FF0000"/>
                </a:solidFill>
              </a:rPr>
              <a:t>usepbc</a:t>
            </a:r>
            <a:r>
              <a:rPr lang="en-US" sz="1600" dirty="0">
                <a:solidFill>
                  <a:srgbClr val="FF0000"/>
                </a:solidFill>
              </a:rPr>
              <a:t> 1 </a:t>
            </a:r>
            <a:r>
              <a:rPr lang="en-US" sz="1600" dirty="0" err="1">
                <a:solidFill>
                  <a:srgbClr val="FF0000"/>
                </a:solidFill>
              </a:rPr>
              <a:t>selupdate</a:t>
            </a:r>
            <a:r>
              <a:rPr lang="en-US" sz="1600" dirty="0">
                <a:solidFill>
                  <a:srgbClr val="FF0000"/>
                </a:solidFill>
              </a:rPr>
              <a:t> 0 first 0 last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[expr {$nframes-1}] step 1]</a:t>
            </a:r>
          </a:p>
          <a:p>
            <a:r>
              <a:rPr lang="en-US" sz="1600" b="1" dirty="0"/>
              <a:t>#organize data for printing</a:t>
            </a:r>
          </a:p>
          <a:p>
            <a:r>
              <a:rPr lang="en-US" sz="1600" dirty="0"/>
              <a:t>set </a:t>
            </a:r>
            <a:r>
              <a:rPr lang="en-US" sz="1600" dirty="0" err="1"/>
              <a:t>ri</a:t>
            </a:r>
            <a:r>
              <a:rPr lang="en-US" sz="1600" dirty="0"/>
              <a:t> [</a:t>
            </a:r>
            <a:r>
              <a:rPr lang="en-US" sz="1600" dirty="0" err="1"/>
              <a:t>lindex</a:t>
            </a:r>
            <a:r>
              <a:rPr lang="en-US" sz="1600" dirty="0"/>
              <a:t> $</a:t>
            </a:r>
            <a:r>
              <a:rPr lang="en-US" sz="1600" dirty="0" err="1"/>
              <a:t>rdf</a:t>
            </a:r>
            <a:r>
              <a:rPr lang="en-US" sz="1600" dirty="0"/>
              <a:t> 0]</a:t>
            </a:r>
          </a:p>
          <a:p>
            <a:r>
              <a:rPr lang="en-US" sz="1600" dirty="0"/>
              <a:t>set gr [</a:t>
            </a:r>
            <a:r>
              <a:rPr lang="en-US" sz="1600" dirty="0" err="1"/>
              <a:t>lindex</a:t>
            </a:r>
            <a:r>
              <a:rPr lang="en-US" sz="1600" dirty="0"/>
              <a:t> $</a:t>
            </a:r>
            <a:r>
              <a:rPr lang="en-US" sz="1600" dirty="0" err="1"/>
              <a:t>rdf</a:t>
            </a:r>
            <a:r>
              <a:rPr lang="en-US" sz="1600" dirty="0"/>
              <a:t> 1]</a:t>
            </a:r>
          </a:p>
          <a:p>
            <a:r>
              <a:rPr lang="en-US" sz="1600" dirty="0"/>
              <a:t>set </a:t>
            </a:r>
            <a:r>
              <a:rPr lang="en-US" sz="1600" dirty="0" err="1"/>
              <a:t>rdf_out</a:t>
            </a:r>
            <a:r>
              <a:rPr lang="en-US" sz="1600" dirty="0"/>
              <a:t> [open "rdf.dat" "w"]</a:t>
            </a:r>
          </a:p>
          <a:p>
            <a:r>
              <a:rPr lang="en-US" sz="1600" dirty="0" err="1"/>
              <a:t>foreach</a:t>
            </a:r>
            <a:r>
              <a:rPr lang="en-US" sz="1600" dirty="0"/>
              <a:t> val1 $</a:t>
            </a:r>
            <a:r>
              <a:rPr lang="en-US" sz="1600" dirty="0" err="1"/>
              <a:t>ri</a:t>
            </a:r>
            <a:r>
              <a:rPr lang="en-US" sz="1600" dirty="0"/>
              <a:t> val2 $gr {</a:t>
            </a:r>
          </a:p>
          <a:p>
            <a:r>
              <a:rPr lang="en-US" sz="1600" dirty="0"/>
              <a:t>	puts $</a:t>
            </a:r>
            <a:r>
              <a:rPr lang="en-US" sz="1600" dirty="0" err="1"/>
              <a:t>rdf_out</a:t>
            </a:r>
            <a:r>
              <a:rPr lang="en-US" sz="1600" dirty="0"/>
              <a:t> "$val1\t$val2"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close $</a:t>
            </a:r>
            <a:r>
              <a:rPr lang="en-US" sz="1600" dirty="0" err="1"/>
              <a:t>rdf_out</a:t>
            </a:r>
            <a:endParaRPr lang="en-US" sz="1600" dirty="0"/>
          </a:p>
          <a:p>
            <a:r>
              <a:rPr lang="en-US" sz="1600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the restart file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 enable, step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Restart	 	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 INPUT PDB FILES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Coordinates 0   </a:t>
            </a:r>
            <a:r>
              <a:rPr lang="en-US" dirty="0">
                <a:solidFill>
                  <a:srgbClr val="FF0000"/>
                </a:solidFill>
              </a:rPr>
              <a:t>../build/START_BOX_0.pdb</a:t>
            </a:r>
            <a:r>
              <a:rPr lang="en-US" dirty="0"/>
              <a:t>	</a:t>
            </a:r>
          </a:p>
          <a:p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 INPUT PSF FILES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Structure 0    </a:t>
            </a:r>
            <a:r>
              <a:rPr lang="en-US" dirty="0">
                <a:solidFill>
                  <a:srgbClr val="FF0000"/>
                </a:solidFill>
              </a:rPr>
              <a:t>../build/START_BOX_0.psf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51945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 enable, step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Restart	 	</a:t>
            </a:r>
            <a:r>
              <a:rPr lang="en-US" dirty="0">
                <a:solidFill>
                  <a:srgbClr val="FF0000"/>
                </a:solidFill>
              </a:rPr>
              <a:t>true </a:t>
            </a: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 INPUT PDB FILES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Coordinates 0 </a:t>
            </a:r>
            <a:r>
              <a:rPr lang="en-US" dirty="0">
                <a:solidFill>
                  <a:srgbClr val="FF0000"/>
                </a:solidFill>
              </a:rPr>
              <a:t>./Argon_NVT_T_120K_BOX_0_restart.pdb</a:t>
            </a:r>
            <a:r>
              <a:rPr lang="en-US" dirty="0"/>
              <a:t>	</a:t>
            </a:r>
          </a:p>
          <a:p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 INPUT PSF FILES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####################################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Structure 0    </a:t>
            </a:r>
            <a:r>
              <a:rPr lang="en-US" dirty="0">
                <a:solidFill>
                  <a:srgbClr val="FF0000"/>
                </a:solidFill>
              </a:rPr>
              <a:t>./Argon_NVT_T_120K_merged.psf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0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the restart file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0" r="6372" b="4835"/>
          <a:stretch/>
        </p:blipFill>
        <p:spPr>
          <a:xfrm>
            <a:off x="243600" y="2087418"/>
            <a:ext cx="5446000" cy="372225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0" r="6640" b="4605"/>
          <a:stretch/>
        </p:blipFill>
        <p:spPr>
          <a:xfrm>
            <a:off x="6172200" y="2087418"/>
            <a:ext cx="5428800" cy="3731491"/>
          </a:xfrm>
        </p:spPr>
      </p:pic>
      <p:cxnSp>
        <p:nvCxnSpPr>
          <p:cNvPr id="8" name="Straight Connector 7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56146" y="1619513"/>
            <a:ext cx="372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Packmol</a:t>
            </a:r>
            <a:r>
              <a:rPr lang="en-US" sz="2400" dirty="0"/>
              <a:t> initial configuration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45928" y="1619513"/>
            <a:ext cx="35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Restart initial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3745" y="6197600"/>
            <a:ext cx="1037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Restart file is very useful for systems where the density fluctuates (GEMC, GCMC).</a:t>
            </a:r>
          </a:p>
        </p:txBody>
      </p:sp>
    </p:spTree>
    <p:extLst>
      <p:ext uri="{BB962C8B-B14F-4D97-AF65-F5344CB8AC3E}">
        <p14:creationId xmlns:p14="http://schemas.microsoft.com/office/powerpoint/2010/main" val="268557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14577902"/>
              </p:ext>
            </p:extLst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240957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RESI C4A        </a:t>
            </a:r>
            <a:r>
              <a:rPr lang="en-US" dirty="0"/>
              <a:t>0.00 ! n-butane</a:t>
            </a:r>
          </a:p>
          <a:p>
            <a:pPr marL="0" indent="0">
              <a:buNone/>
            </a:pPr>
            <a:r>
              <a:rPr lang="en-US" dirty="0"/>
              <a:t>GROUP</a:t>
            </a:r>
          </a:p>
          <a:p>
            <a:pPr marL="0" indent="0">
              <a:buNone/>
            </a:pPr>
            <a:r>
              <a:rPr lang="en-US" dirty="0"/>
              <a:t>ATOM </a:t>
            </a:r>
            <a:r>
              <a:rPr lang="en-US" b="1" dirty="0"/>
              <a:t>C1 CH3</a:t>
            </a:r>
            <a:r>
              <a:rPr lang="en-US" dirty="0"/>
              <a:t>     0.00 ! C1    C3</a:t>
            </a:r>
          </a:p>
          <a:p>
            <a:pPr marL="0" indent="0">
              <a:buNone/>
            </a:pPr>
            <a:r>
              <a:rPr lang="en-US" dirty="0"/>
              <a:t>ATOM C2 CH2     0.00 !   \  /  \</a:t>
            </a:r>
          </a:p>
          <a:p>
            <a:pPr marL="0" indent="0">
              <a:buNone/>
            </a:pPr>
            <a:r>
              <a:rPr lang="en-US" dirty="0"/>
              <a:t>ATOM C3 CH2     </a:t>
            </a:r>
            <a:r>
              <a:rPr lang="en-US" b="1" dirty="0"/>
              <a:t>0.00</a:t>
            </a:r>
            <a:r>
              <a:rPr lang="en-US" dirty="0"/>
              <a:t> !    C2    C4</a:t>
            </a:r>
          </a:p>
          <a:p>
            <a:pPr marL="0" indent="0">
              <a:buNone/>
            </a:pPr>
            <a:r>
              <a:rPr lang="en-US" dirty="0"/>
              <a:t>ATOM C4 CH3     0.00 !</a:t>
            </a:r>
          </a:p>
          <a:p>
            <a:pPr marL="0" indent="0">
              <a:buNone/>
            </a:pPr>
            <a:r>
              <a:rPr lang="en-US" dirty="0"/>
              <a:t>BOND </a:t>
            </a:r>
            <a:r>
              <a:rPr lang="en-US" b="1" dirty="0"/>
              <a:t>C1 C2 </a:t>
            </a:r>
            <a:r>
              <a:rPr lang="en-US" dirty="0" err="1"/>
              <a:t>C2</a:t>
            </a:r>
            <a:r>
              <a:rPr lang="en-US" dirty="0"/>
              <a:t> C3 </a:t>
            </a:r>
            <a:r>
              <a:rPr lang="en-US" dirty="0" err="1"/>
              <a:t>C3</a:t>
            </a:r>
            <a:r>
              <a:rPr lang="en-US" dirty="0"/>
              <a:t> C4</a:t>
            </a:r>
          </a:p>
          <a:p>
            <a:pPr marL="0" indent="0">
              <a:buNone/>
            </a:pPr>
            <a:r>
              <a:rPr lang="en-US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8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CH3   CH3        9999999999           1.540     ! Fixed. </a:t>
            </a:r>
          </a:p>
          <a:p>
            <a:r>
              <a:rPr lang="en-US" dirty="0"/>
              <a:t>CH3   CH2        9999999999           1.540     ! Fixed. </a:t>
            </a:r>
          </a:p>
          <a:p>
            <a:r>
              <a:rPr lang="en-US" dirty="0"/>
              <a:t>CH2   CH2        9999999999           1.540     ! Fixed.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CH3   CH3        9999999999               1.540     ! Fixed. </a:t>
            </a:r>
          </a:p>
          <a:p>
            <a:r>
              <a:rPr lang="en-US" dirty="0"/>
              <a:t>CH3   CH2        9999999999               1.540     ! Fixed. </a:t>
            </a:r>
          </a:p>
          <a:p>
            <a:r>
              <a:rPr lang="en-US" dirty="0"/>
              <a:t>CH2   CH2        9999999999               1.540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396183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396183"/>
                <a:ext cx="3945632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D83C04-5287-1541-BCF7-EAD40458DDC8}"/>
              </a:ext>
            </a:extLst>
          </p:cNvPr>
          <p:cNvGrpSpPr>
            <a:grpSpLocks noChangeAspect="1"/>
          </p:cNvGrpSpPr>
          <p:nvPr/>
        </p:nvGrpSpPr>
        <p:grpSpPr>
          <a:xfrm>
            <a:off x="6186350" y="4792774"/>
            <a:ext cx="2574950" cy="1463040"/>
            <a:chOff x="6200978" y="1417631"/>
            <a:chExt cx="2069831" cy="11760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16BC6F-BEC8-974F-888F-2EE3B3C15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978" y="1417631"/>
              <a:ext cx="2069831" cy="1176040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20088093">
              <a:off x="6616215" y="2104110"/>
              <a:ext cx="511390" cy="218665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726832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CH3   CH2   CH3         31250                            114.00 ! </a:t>
            </a:r>
          </a:p>
          <a:p>
            <a:r>
              <a:rPr lang="en-US" dirty="0"/>
              <a:t>CH3   CH2   CH2         31250                            114.00 ! </a:t>
            </a:r>
          </a:p>
          <a:p>
            <a:r>
              <a:rPr lang="en-US" dirty="0"/>
              <a:t>CH2   CH2   CH2         31250                            114.00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5657793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5657793"/>
                <a:ext cx="4046108" cy="566886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78F3C7E-35A9-0D4B-B695-8C20345B5B47}"/>
              </a:ext>
            </a:extLst>
          </p:cNvPr>
          <p:cNvGrpSpPr>
            <a:grpSpLocks noChangeAspect="1"/>
          </p:cNvGrpSpPr>
          <p:nvPr/>
        </p:nvGrpSpPr>
        <p:grpSpPr>
          <a:xfrm>
            <a:off x="6345859" y="5099038"/>
            <a:ext cx="2574950" cy="1463040"/>
            <a:chOff x="6295909" y="3834710"/>
            <a:chExt cx="2069831" cy="1176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05C8A6-E7A8-8D47-9FA4-12E65727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909" y="3834710"/>
              <a:ext cx="2069831" cy="1176040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6817577" y="4635653"/>
              <a:ext cx="546701" cy="19206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CH3   CH2   CH3         62.10013                          114.00 ! </a:t>
            </a:r>
          </a:p>
          <a:p>
            <a:r>
              <a:rPr lang="en-US" dirty="0"/>
              <a:t>CH3   CH2   CH2         62.10013                          114.00 ! </a:t>
            </a:r>
          </a:p>
          <a:p>
            <a:r>
              <a:rPr lang="en-US" dirty="0"/>
              <a:t>CH2   CH2   CH2         62.10013                          114.00 ! </a:t>
            </a:r>
          </a:p>
        </p:txBody>
      </p:sp>
    </p:spTree>
    <p:extLst>
      <p:ext uri="{BB962C8B-B14F-4D97-AF65-F5344CB8AC3E}">
        <p14:creationId xmlns:p14="http://schemas.microsoft.com/office/powerpoint/2010/main" val="119042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25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0        0.0    ! </a:t>
            </a:r>
          </a:p>
          <a:p>
            <a:r>
              <a:rPr lang="en-US" dirty="0"/>
              <a:t>X   CH2 CH2 X       355.029964          1        0.0    ! </a:t>
            </a:r>
          </a:p>
          <a:p>
            <a:r>
              <a:rPr lang="en-US" dirty="0"/>
              <a:t>X   CH2 CH2 X        -68.189775          2    180.0   ! </a:t>
            </a:r>
          </a:p>
          <a:p>
            <a:r>
              <a:rPr lang="en-US" dirty="0"/>
              <a:t>X   CH2 CH2 X       791.317812          3         0.0  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180971" y="5082253"/>
            <a:ext cx="2574950" cy="1463040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  <a:blipFill>
                <a:blip r:embed="rId3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9874F0E-4ED3-FF4D-A504-0169AC343A0C}"/>
              </a:ext>
            </a:extLst>
          </p:cNvPr>
          <p:cNvSpPr/>
          <p:nvPr/>
        </p:nvSpPr>
        <p:spPr>
          <a:xfrm>
            <a:off x="6370595" y="2331276"/>
            <a:ext cx="55848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(Kcal/mole)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     0        0.0    ! </a:t>
            </a:r>
          </a:p>
          <a:p>
            <a:r>
              <a:rPr lang="en-US" dirty="0"/>
              <a:t>X   CH2 CH2 X           0.705517               1        0.0    ! </a:t>
            </a:r>
          </a:p>
          <a:p>
            <a:r>
              <a:rPr lang="en-US" dirty="0"/>
              <a:t>X   CH2 CH2 X          -0.135507               2    180.0   ! </a:t>
            </a:r>
          </a:p>
          <a:p>
            <a:r>
              <a:rPr lang="en-US" dirty="0"/>
              <a:t>X   CH2 CH2 X           1.572510               3         0.0   ! </a:t>
            </a:r>
          </a:p>
        </p:txBody>
      </p:sp>
    </p:spTree>
    <p:extLst>
      <p:ext uri="{BB962C8B-B14F-4D97-AF65-F5344CB8AC3E}">
        <p14:creationId xmlns:p14="http://schemas.microsoft.com/office/powerpoint/2010/main" val="323477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eps</a:t>
            </a:r>
            <a:r>
              <a:rPr lang="en-US" dirty="0">
                <a:solidFill>
                  <a:srgbClr val="FF0000"/>
                </a:solidFill>
              </a:rPr>
              <a:t>(K) 	sigma(A)		n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(K) 	sigma,1-4(A)	n,1-4      !description</a:t>
            </a:r>
            <a:endParaRPr lang="en-US" dirty="0"/>
          </a:p>
          <a:p>
            <a:r>
              <a:rPr lang="en-US" dirty="0"/>
              <a:t>CH4     		161.00	3.740		14   	 0.00		0.000		0 	! Mie</a:t>
            </a:r>
          </a:p>
          <a:p>
            <a:r>
              <a:rPr lang="en-US" dirty="0"/>
              <a:t>CH3     		121.25     3.783      		16   	 0.00	     	0.000      		0 	! Mie</a:t>
            </a:r>
          </a:p>
          <a:p>
            <a:r>
              <a:rPr lang="en-US" dirty="0"/>
              <a:t>CH2      		61.00       3.990      		16   	 0.00	     	0.000      		0 	! Mie</a:t>
            </a:r>
          </a:p>
        </p:txBody>
      </p:sp>
    </p:spTree>
    <p:extLst>
      <p:ext uri="{BB962C8B-B14F-4D97-AF65-F5344CB8AC3E}">
        <p14:creationId xmlns:p14="http://schemas.microsoft.com/office/powerpoint/2010/main" val="371435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CH4    		 0.0      -0.294106207 	 2.093391720	 0.0 	0.00 		0.00	          ! </a:t>
            </a:r>
            <a:r>
              <a:rPr lang="en-US" dirty="0" err="1"/>
              <a:t>TraPPE</a:t>
            </a:r>
            <a:r>
              <a:rPr lang="en-US" dirty="0"/>
              <a:t> 1</a:t>
            </a:r>
          </a:p>
          <a:p>
            <a:r>
              <a:rPr lang="en-US" dirty="0"/>
              <a:t>CH3   		 0.0      -0.194746002 	 2.104616341	 0.0 	0.00 		0.00	          ! </a:t>
            </a:r>
            <a:r>
              <a:rPr lang="en-US" dirty="0" err="1"/>
              <a:t>TraPPE</a:t>
            </a:r>
            <a:r>
              <a:rPr lang="en-US" dirty="0"/>
              <a:t> 1</a:t>
            </a:r>
          </a:p>
          <a:p>
            <a:r>
              <a:rPr lang="en-US" dirty="0"/>
              <a:t>CH2   		 0.0      -0.091411389  	 2.216862545	 0.0 	0.00 		0.00	          ! </a:t>
            </a:r>
            <a:r>
              <a:rPr lang="en-US" dirty="0" err="1"/>
              <a:t>TraPPE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168761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!type1    type2	eps</a:t>
            </a:r>
            <a:r>
              <a:rPr lang="en-US" dirty="0">
                <a:solidFill>
                  <a:srgbClr val="FF0000"/>
                </a:solidFill>
              </a:rPr>
              <a:t>(K) 	sigma</a:t>
            </a:r>
            <a:r>
              <a:rPr lang="en-US" dirty="0"/>
              <a:t>(A)		n	eps,1-4(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 	</a:t>
            </a:r>
            <a:r>
              <a:rPr lang="en-US" dirty="0">
                <a:solidFill>
                  <a:srgbClr val="FF0000"/>
                </a:solidFill>
              </a:rPr>
              <a:t>sigma</a:t>
            </a:r>
            <a:r>
              <a:rPr lang="en-US" dirty="0"/>
              <a:t>,1-4(A)	n,1-4      !description</a:t>
            </a:r>
          </a:p>
          <a:p>
            <a:r>
              <a:rPr lang="en-US" dirty="0"/>
              <a:t>C   	C     	0.00	0.000		0   	 0.00		0.000		0 	! </a:t>
            </a:r>
          </a:p>
          <a:p>
            <a:r>
              <a:rPr lang="en-US" dirty="0"/>
              <a:t>C   	H     	0.00	0.000		0      	 0.00      		0.000		0 	! </a:t>
            </a:r>
          </a:p>
          <a:p>
            <a:r>
              <a:rPr lang="en-US" dirty="0"/>
              <a:t>C   	O      	0.00       	0.000      		0   	 0.00	     	0.000      		0 	! </a:t>
            </a:r>
          </a:p>
          <a:p>
            <a:r>
              <a:rPr lang="en-US" dirty="0"/>
              <a:t>C   	ZN      	0.00       	0.000      		0   	 0.00	     	0.000      		0 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4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412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type1    type2 	ignored	eps(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/>
              <a:t>(A)		ignored	eps,1-4(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Rmin</a:t>
            </a:r>
            <a:r>
              <a:rPr lang="en-US" dirty="0"/>
              <a:t>,1-4(A)  !description</a:t>
            </a:r>
          </a:p>
          <a:p>
            <a:r>
              <a:rPr lang="en-US" dirty="0"/>
              <a:t>C  	 C    	 0.0      	0.000	 	0.000		 0.0 	0.00 		0.00	          ! </a:t>
            </a:r>
          </a:p>
          <a:p>
            <a:r>
              <a:rPr lang="en-US" dirty="0"/>
              <a:t>C  	 H    	 0.0      	0.000	 	0.000		 0.0 	0.00 		0.00	          ! </a:t>
            </a:r>
          </a:p>
          <a:p>
            <a:r>
              <a:rPr lang="en-US" dirty="0"/>
              <a:t>C  	 O	 0.0      	0.000	 	0.000		 0.0 	0.00 		0.00	          ! </a:t>
            </a:r>
          </a:p>
          <a:p>
            <a:r>
              <a:rPr lang="en-US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4094373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382" y="2148828"/>
            <a:ext cx="5691908" cy="40248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3.0</a:t>
            </a:r>
          </a:p>
          <a:p>
            <a:pPr marL="0" indent="0">
              <a:buNone/>
            </a:pPr>
            <a:r>
              <a:rPr lang="en-US" dirty="0" err="1"/>
              <a:t>filetype</a:t>
            </a:r>
            <a:r>
              <a:rPr lang="en-US" dirty="0"/>
              <a:t>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/>
              <a:t>packed_argon.pdb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/argon.pdb </a:t>
            </a:r>
          </a:p>
          <a:p>
            <a:pPr marL="0" indent="0">
              <a:buNone/>
            </a:pPr>
            <a:r>
              <a:rPr lang="en-US" dirty="0"/>
              <a:t>  number 1000</a:t>
            </a:r>
          </a:p>
          <a:p>
            <a:pPr marL="0" indent="0">
              <a:buNone/>
            </a:pPr>
            <a:r>
              <a:rPr lang="en-US" dirty="0"/>
              <a:t>  inside cube </a:t>
            </a:r>
            <a:r>
              <a:rPr lang="en-US" b="1" dirty="0"/>
              <a:t>0.1 0.1 0.1 37.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0127" y="2136596"/>
            <a:ext cx="5493327" cy="40248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3.0</a:t>
            </a:r>
          </a:p>
          <a:p>
            <a:pPr marL="0" indent="0">
              <a:buNone/>
            </a:pPr>
            <a:r>
              <a:rPr lang="en-US" dirty="0" err="1"/>
              <a:t>filetype</a:t>
            </a:r>
            <a:r>
              <a:rPr lang="en-US" dirty="0"/>
              <a:t>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/>
              <a:t>packed_butane.pdb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butane_ua2.pdb </a:t>
            </a:r>
          </a:p>
          <a:p>
            <a:pPr marL="0" indent="0">
              <a:buNone/>
            </a:pPr>
            <a:r>
              <a:rPr lang="en-US" dirty="0"/>
              <a:t>  number 1000</a:t>
            </a:r>
          </a:p>
          <a:p>
            <a:pPr marL="0" indent="0">
              <a:buNone/>
            </a:pPr>
            <a:r>
              <a:rPr lang="en-US" dirty="0"/>
              <a:t>  inside cube </a:t>
            </a:r>
            <a:r>
              <a:rPr lang="en-US" b="1" dirty="0"/>
              <a:t>2. 2. 2. 53. 53. 53.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0.5672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(saturated liquid density); 1000 molecules -&gt; L~55.4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3336" y="6187436"/>
            <a:ext cx="4310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06422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7371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top_NobleGases.inp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AR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./packed_argon.pdb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</a:t>
            </a:r>
            <a:r>
              <a:rPr lang="en-US" b="1" dirty="0"/>
              <a:t>./packed_argon.pdb AR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./START_BOX_0.pdb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351" y="2167371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top_mie.inp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C4A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./packed_butane.pdb</a:t>
            </a:r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</a:t>
            </a:r>
            <a:r>
              <a:rPr lang="en-US" b="1" dirty="0"/>
              <a:t>./packed_butane.pdb C4A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78181" y="1481737"/>
            <a:ext cx="107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Argon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836" y="1481737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Butane</a:t>
            </a:r>
          </a:p>
        </p:txBody>
      </p:sp>
    </p:spTree>
    <p:extLst>
      <p:ext uri="{BB962C8B-B14F-4D97-AF65-F5344CB8AC3E}">
        <p14:creationId xmlns:p14="http://schemas.microsoft.com/office/powerpoint/2010/main" val="46184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Modify 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7371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ParaTypeEXOTIC</a:t>
            </a:r>
            <a:r>
              <a:rPr lang="en-US" sz="1400" dirty="0"/>
              <a:t>	 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Parameters     	 </a:t>
            </a:r>
            <a:r>
              <a:rPr lang="en-US" sz="1400" dirty="0">
                <a:solidFill>
                  <a:srgbClr val="FF0000"/>
                </a:solidFill>
              </a:rPr>
              <a:t>./</a:t>
            </a:r>
            <a:r>
              <a:rPr lang="en-US" sz="1400" dirty="0" err="1">
                <a:solidFill>
                  <a:srgbClr val="FF0000"/>
                </a:solidFill>
              </a:rPr>
              <a:t>par_NobleGases_Mie.par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	 0.90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             </a:t>
            </a:r>
            <a:r>
              <a:rPr lang="en-US" sz="1400" dirty="0">
                <a:solidFill>
                  <a:srgbClr val="FF0000"/>
                </a:solidFill>
              </a:rPr>
              <a:t>0.00  </a:t>
            </a:r>
            <a:r>
              <a:rPr lang="en-US" sz="14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	 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  	 </a:t>
            </a:r>
            <a:r>
              <a:rPr lang="en-US" sz="1400" dirty="0">
                <a:solidFill>
                  <a:srgbClr val="FF0000"/>
                </a:solidFill>
              </a:rPr>
              <a:t>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 </a:t>
            </a:r>
            <a:r>
              <a:rPr lang="en-US" sz="1400" dirty="0">
                <a:solidFill>
                  <a:srgbClr val="FF0000"/>
                </a:solidFill>
              </a:rPr>
              <a:t>38.527</a:t>
            </a:r>
            <a:r>
              <a:rPr lang="en-US" sz="1400" dirty="0"/>
              <a:t>  0.00  0.00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 </a:t>
            </a:r>
            <a:r>
              <a:rPr lang="en-US" sz="1400" dirty="0">
                <a:solidFill>
                  <a:srgbClr val="FF0000"/>
                </a:solidFill>
              </a:rPr>
              <a:t>38.527</a:t>
            </a:r>
            <a:r>
              <a:rPr lang="en-US" sz="1400" dirty="0"/>
              <a:t>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</a:t>
            </a:r>
            <a:r>
              <a:rPr lang="en-US" sz="1400" dirty="0">
                <a:solidFill>
                  <a:srgbClr val="FF0000"/>
                </a:solidFill>
              </a:rPr>
              <a:t>38.527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CBMC TRIALS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CBMC_First</a:t>
            </a:r>
            <a:r>
              <a:rPr lang="en-US" sz="1400" dirty="0"/>
              <a:t>   8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CBMC_Nth</a:t>
            </a:r>
            <a:r>
              <a:rPr lang="en-US" sz="1400" dirty="0"/>
              <a:t>    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CBMC_Ang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CBMC_Dih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351" y="2167371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ParaTypeEXOTIC</a:t>
            </a:r>
            <a:r>
              <a:rPr lang="en-US" sz="1400" dirty="0"/>
              <a:t>	 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Parameters     	 </a:t>
            </a:r>
            <a:r>
              <a:rPr lang="en-US" sz="1400" dirty="0">
                <a:solidFill>
                  <a:srgbClr val="FF0000"/>
                </a:solidFill>
              </a:rPr>
              <a:t>./</a:t>
            </a:r>
            <a:r>
              <a:rPr lang="en-US" sz="1400" dirty="0" err="1">
                <a:solidFill>
                  <a:srgbClr val="FF0000"/>
                </a:solidFill>
              </a:rPr>
              <a:t>par_mie.inp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0.60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</a:t>
            </a:r>
            <a:r>
              <a:rPr lang="en-US" sz="1400" dirty="0">
                <a:solidFill>
                  <a:srgbClr val="FF0000"/>
                </a:solidFill>
              </a:rPr>
              <a:t>           0.10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        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 </a:t>
            </a:r>
            <a:r>
              <a:rPr lang="en-US" sz="1400" dirty="0">
                <a:solidFill>
                  <a:srgbClr val="FF0000"/>
                </a:solidFill>
              </a:rPr>
              <a:t>0.20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 </a:t>
            </a:r>
            <a:r>
              <a:rPr lang="en-US" sz="1400" dirty="0">
                <a:solidFill>
                  <a:srgbClr val="FF0000"/>
                </a:solidFill>
              </a:rPr>
              <a:t>55.41</a:t>
            </a:r>
            <a:r>
              <a:rPr lang="en-US" sz="1400" dirty="0"/>
              <a:t>  0.00  0.00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 </a:t>
            </a:r>
            <a:r>
              <a:rPr lang="en-US" sz="1400" dirty="0">
                <a:solidFill>
                  <a:srgbClr val="FF0000"/>
                </a:solidFill>
              </a:rPr>
              <a:t>55.41</a:t>
            </a:r>
            <a:r>
              <a:rPr lang="en-US" sz="1400" dirty="0"/>
              <a:t>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</a:t>
            </a:r>
            <a:r>
              <a:rPr lang="en-US" sz="1400" dirty="0">
                <a:solidFill>
                  <a:srgbClr val="FF0000"/>
                </a:solidFill>
              </a:rPr>
              <a:t>55.41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CBMC TRIALS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CBMC_First</a:t>
            </a:r>
            <a:r>
              <a:rPr lang="en-US" sz="1400" dirty="0"/>
              <a:t>   8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CBMC_Nth</a:t>
            </a:r>
            <a:r>
              <a:rPr lang="en-US" sz="1400" dirty="0"/>
              <a:t>    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CBMC_Ang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CBMC_Dih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78181" y="1481737"/>
            <a:ext cx="107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Argon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836" y="1481737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Butane</a:t>
            </a:r>
          </a:p>
        </p:txBody>
      </p:sp>
    </p:spTree>
    <p:extLst>
      <p:ext uri="{BB962C8B-B14F-4D97-AF65-F5344CB8AC3E}">
        <p14:creationId xmlns:p14="http://schemas.microsoft.com/office/powerpoint/2010/main" val="378949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0"/>
            <a:ext cx="10515600" cy="1325563"/>
          </a:xfrm>
        </p:spPr>
        <p:txBody>
          <a:bodyPr/>
          <a:lstStyle/>
          <a:p>
            <a:r>
              <a:rPr lang="en-US" dirty="0"/>
              <a:t>Butane NVT at 300K and 0.567 g/cm</a:t>
            </a:r>
            <a:r>
              <a:rPr lang="en-US" baseline="30000" dirty="0"/>
              <a:t>3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0" r="6603" b="5320"/>
          <a:stretch/>
        </p:blipFill>
        <p:spPr>
          <a:xfrm>
            <a:off x="83128" y="2001808"/>
            <a:ext cx="6262256" cy="4235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12930" r="9100" b="5724"/>
          <a:stretch/>
        </p:blipFill>
        <p:spPr>
          <a:xfrm>
            <a:off x="6068290" y="2001808"/>
            <a:ext cx="6012873" cy="4272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7273" y="2416758"/>
            <a:ext cx="2746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3</a:t>
            </a:r>
            <a:r>
              <a:rPr lang="en-US" sz="2400" dirty="0"/>
              <a:t>-CH</a:t>
            </a:r>
            <a:r>
              <a:rPr lang="en-US" sz="2400" baseline="-25000" dirty="0"/>
              <a:t>3</a:t>
            </a:r>
            <a:r>
              <a:rPr lang="en-US" sz="2400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44128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3607423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Equlibrium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Mohammad Soroush Barhaghi</a:t>
            </a:r>
            <a:r>
              <a:rPr lang="en-US" sz="2400" dirty="0"/>
              <a:t>, 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Runxuan Jiang,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</a:t>
            </a:r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=1155.09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9.9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=12.123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r>
                  <a:rPr lang="en-US" sz="2400" dirty="0"/>
                  <a:t>; literature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=12.1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r="5878" b="5413"/>
          <a:stretch/>
        </p:blipFill>
        <p:spPr>
          <a:xfrm>
            <a:off x="596290" y="2825998"/>
            <a:ext cx="5351928" cy="3953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12652" r="5474" b="5390"/>
          <a:stretch/>
        </p:blipFill>
        <p:spPr>
          <a:xfrm>
            <a:off x="6691622" y="3208548"/>
            <a:ext cx="5197734" cy="3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Argon 120K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6357" b="5076"/>
          <a:stretch/>
        </p:blipFill>
        <p:spPr>
          <a:xfrm>
            <a:off x="394314" y="1483960"/>
            <a:ext cx="6706610" cy="4991877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2939" y="1590340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500 molecules and L=40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68259" y="5346441"/>
            <a:ext cx="2133545" cy="10849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11447" y="4301320"/>
            <a:ext cx="81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5031" y="5622087"/>
            <a:ext cx="120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68260" y="3704253"/>
            <a:ext cx="2133544" cy="27405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908" y="1560944"/>
            <a:ext cx="3502891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6603" b="5455"/>
          <a:stretch/>
        </p:blipFill>
        <p:spPr>
          <a:xfrm>
            <a:off x="378690" y="1394999"/>
            <a:ext cx="6770256" cy="502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034" r="6615" b="5442"/>
          <a:stretch/>
        </p:blipFill>
        <p:spPr>
          <a:xfrm>
            <a:off x="378690" y="1394998"/>
            <a:ext cx="6770256" cy="5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73"/>
            <a:ext cx="10515600" cy="1325563"/>
          </a:xfrm>
        </p:spPr>
        <p:txBody>
          <a:bodyPr/>
          <a:lstStyle/>
          <a:p>
            <a:r>
              <a:rPr lang="en-US" dirty="0"/>
              <a:t>GEMC: Restart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579072"/>
          </a:xfrm>
        </p:spPr>
        <p:txBody>
          <a:bodyPr/>
          <a:lstStyle/>
          <a:p>
            <a:r>
              <a:rPr lang="en-US" dirty="0"/>
              <a:t>For GEMC, the “merged” PSF file written by GOMC contains  the information for both boxes.</a:t>
            </a:r>
          </a:p>
          <a:p>
            <a:endParaRPr lang="en-US" dirty="0"/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# INPUT PSF FILES</a:t>
            </a:r>
          </a:p>
          <a:p>
            <a:r>
              <a:rPr lang="en-US" dirty="0"/>
              <a:t>####################################</a:t>
            </a:r>
          </a:p>
          <a:p>
            <a:r>
              <a:rPr lang="en-US" dirty="0"/>
              <a:t>Structure 0    ../argon_T_120K/Argon_GEMC_T_120K_merged.psf</a:t>
            </a:r>
          </a:p>
          <a:p>
            <a:r>
              <a:rPr lang="en-US" dirty="0"/>
              <a:t>Structure 1    ../argon_T_120K/Argon_GEMC_T_120K_merged.psf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1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364"/>
            <a:ext cx="10515600" cy="5070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“restart” PDB contains only the coordinates for atoms in that phase.</a:t>
            </a:r>
          </a:p>
          <a:p>
            <a:endParaRPr lang="en-US" dirty="0"/>
          </a:p>
          <a:p>
            <a:r>
              <a:rPr lang="en-US" dirty="0"/>
              <a:t>PDB output files for each box contain coordinates for all molecules in the simulation: Argon_GEMC_T_120K_BOX_0.pdb 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29 AR   AR  A  29      21.324   0.131  25.770  </a:t>
            </a:r>
            <a:r>
              <a:rPr lang="pt-BR" b="1" dirty="0">
                <a:solidFill>
                  <a:srgbClr val="FF0000"/>
                </a:solidFill>
              </a:rPr>
              <a:t>0.00</a:t>
            </a:r>
            <a:r>
              <a:rPr lang="pt-BR" dirty="0"/>
              <a:t> 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30 AR   AR  A  30      29.973   1.108  36.433  </a:t>
            </a:r>
            <a:r>
              <a:rPr lang="pt-BR" b="1" dirty="0">
                <a:solidFill>
                  <a:srgbClr val="FF0000"/>
                </a:solidFill>
              </a:rPr>
              <a:t>0.00 </a:t>
            </a:r>
            <a:r>
              <a:rPr lang="pt-BR" dirty="0"/>
              <a:t> 0.00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dirty="0"/>
              <a:t>	ATOM     31 AR   AR  A  31       0.000   0.000   0.000    </a:t>
            </a:r>
            <a:r>
              <a:rPr lang="pt-BR" b="1" dirty="0">
                <a:solidFill>
                  <a:srgbClr val="FF0000"/>
                </a:solidFill>
              </a:rPr>
              <a:t>1.00</a:t>
            </a:r>
            <a:r>
              <a:rPr lang="pt-BR" dirty="0"/>
              <a:t>  0.00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pt-BR" dirty="0"/>
              <a:t>Unfortunately, VMD does not understand changing the number of molecules in the simulation.  VMD also does not update occupancy values.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172200" y="1909601"/>
            <a:ext cx="5603034" cy="4836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#set selection to ignore all molecules with 0, 0, 0 coordinates.</a:t>
            </a:r>
          </a:p>
          <a:p>
            <a:pPr marL="0" indent="0">
              <a:buNone/>
            </a:pPr>
            <a:r>
              <a:rPr lang="en-US" dirty="0"/>
              <a:t>set AllSel1 [</a:t>
            </a:r>
            <a:r>
              <a:rPr lang="en-US" dirty="0" err="1"/>
              <a:t>atomselect</a:t>
            </a:r>
            <a:r>
              <a:rPr lang="en-US" dirty="0"/>
              <a:t> top "name $sel1 and x != 0.0 and y != 0.0 and z !=0.0" frame $j]</a:t>
            </a:r>
          </a:p>
          <a:p>
            <a:pPr marL="0" indent="0">
              <a:buNone/>
            </a:pPr>
            <a:r>
              <a:rPr lang="en-US" dirty="0"/>
              <a:t>    set AllSel2 [</a:t>
            </a:r>
            <a:r>
              <a:rPr lang="en-US" dirty="0" err="1"/>
              <a:t>atomselect</a:t>
            </a:r>
            <a:r>
              <a:rPr lang="en-US" dirty="0"/>
              <a:t> top "name $sel2 and x != 0.0 and y != 0.0 and z !=0.0" frame $j]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BoxL</a:t>
            </a:r>
            <a:r>
              <a:rPr lang="en-US" dirty="0"/>
              <a:t> [</a:t>
            </a:r>
            <a:r>
              <a:rPr lang="en-US" dirty="0" err="1"/>
              <a:t>lindex</a:t>
            </a:r>
            <a:r>
              <a:rPr lang="en-US" dirty="0"/>
              <a:t> $</a:t>
            </a:r>
            <a:r>
              <a:rPr lang="en-US" dirty="0" err="1"/>
              <a:t>BoxDim</a:t>
            </a:r>
            <a:r>
              <a:rPr lang="en-US" dirty="0"/>
              <a:t> 0 $j]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pbc</a:t>
            </a:r>
            <a:r>
              <a:rPr lang="en-US" dirty="0"/>
              <a:t> set "$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 $</a:t>
            </a:r>
            <a:r>
              <a:rPr lang="en-US" dirty="0" err="1"/>
              <a:t>BoxL</a:t>
            </a:r>
            <a:r>
              <a:rPr lang="en-US" dirty="0"/>
              <a:t>“</a:t>
            </a:r>
          </a:p>
          <a:p>
            <a:pPr marL="0" indent="0">
              <a:buNone/>
            </a:pPr>
            <a:r>
              <a:rPr lang="en-US" dirty="0"/>
              <a:t>#calculate RDF</a:t>
            </a:r>
          </a:p>
          <a:p>
            <a:pPr marL="0" indent="0">
              <a:buNone/>
            </a:pPr>
            <a:r>
              <a:rPr lang="en-US" dirty="0"/>
              <a:t>    set </a:t>
            </a:r>
            <a:r>
              <a:rPr lang="en-US" dirty="0" err="1"/>
              <a:t>temRDF</a:t>
            </a:r>
            <a:r>
              <a:rPr lang="en-US" dirty="0"/>
              <a:t> [measure </a:t>
            </a:r>
            <a:r>
              <a:rPr lang="en-US" dirty="0" err="1"/>
              <a:t>gofr</a:t>
            </a:r>
            <a:r>
              <a:rPr lang="en-US" dirty="0"/>
              <a:t> $AllSel1 $AllSel2 delta $</a:t>
            </a:r>
            <a:r>
              <a:rPr lang="en-US" dirty="0" err="1"/>
              <a:t>stepSize</a:t>
            </a:r>
            <a:r>
              <a:rPr lang="en-US" dirty="0"/>
              <a:t> </a:t>
            </a:r>
            <a:r>
              <a:rPr lang="en-US" dirty="0" err="1"/>
              <a:t>rmax</a:t>
            </a:r>
            <a:r>
              <a:rPr lang="en-US" dirty="0"/>
              <a:t>  $</a:t>
            </a:r>
            <a:r>
              <a:rPr lang="en-US" dirty="0" err="1"/>
              <a:t>rcut</a:t>
            </a:r>
            <a:r>
              <a:rPr lang="en-US" dirty="0"/>
              <a:t> </a:t>
            </a:r>
            <a:r>
              <a:rPr lang="en-US" dirty="0" err="1"/>
              <a:t>usepbc</a:t>
            </a:r>
            <a:r>
              <a:rPr lang="en-US" dirty="0"/>
              <a:t> 1]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4740" r="8734" b="4376"/>
          <a:stretch/>
        </p:blipFill>
        <p:spPr>
          <a:xfrm>
            <a:off x="353289" y="1690688"/>
            <a:ext cx="5728560" cy="4540932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74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535811"/>
            <a:ext cx="10646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VT):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V, T are constant and imposed by reservoir on simulation box. 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Fluctuating: N, P, and E 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8D4AF9-D518-AB4D-A557-F01691F8FE7C}"/>
              </a:ext>
            </a:extLst>
          </p:cNvPr>
          <p:cNvGrpSpPr/>
          <p:nvPr/>
        </p:nvGrpSpPr>
        <p:grpSpPr>
          <a:xfrm>
            <a:off x="7100521" y="1965839"/>
            <a:ext cx="4705761" cy="4755636"/>
            <a:chOff x="6131693" y="2010139"/>
            <a:chExt cx="4705761" cy="47556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6E0F50-1820-194C-ACFD-0337D6FA9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693" y="2010139"/>
              <a:ext cx="4705761" cy="4754880"/>
              <a:chOff x="5410199" y="1452789"/>
              <a:chExt cx="5214257" cy="526868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F89D70-0A68-3343-A51F-0649179CB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8" t="538" r="3898" b="6528"/>
              <a:stretch/>
            </p:blipFill>
            <p:spPr>
              <a:xfrm>
                <a:off x="5410199" y="1452789"/>
                <a:ext cx="5214257" cy="526868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8EC4CE6-435F-8C4B-AA7D-590192965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292" b="78250" l="7625" r="94750">
                            <a14:foregroundMark x1="14458" y1="30333" x2="14458" y2="30333"/>
                            <a14:foregroundMark x1="11125" y1="28250" x2="15708" y2="28750"/>
                            <a14:foregroundMark x1="7625" y1="25250" x2="26333" y2="25875"/>
                            <a14:foregroundMark x1="64583" y1="24458" x2="79125" y2="48042"/>
                            <a14:foregroundMark x1="79125" y1="48042" x2="85167" y2="54208"/>
                            <a14:foregroundMark x1="85167" y1="54208" x2="90208" y2="68583"/>
                            <a14:foregroundMark x1="90208" y1="68583" x2="85375" y2="74125"/>
                            <a14:foregroundMark x1="85375" y1="74125" x2="33708" y2="76417"/>
                            <a14:foregroundMark x1="33708" y1="76417" x2="5167" y2="25042"/>
                            <a14:foregroundMark x1="5167" y1="25042" x2="12375" y2="23958"/>
                            <a14:foregroundMark x1="12375" y1="23958" x2="30458" y2="26208"/>
                            <a14:foregroundMark x1="30458" y1="26208" x2="66042" y2="24292"/>
                            <a14:foregroundMark x1="63500" y1="23792" x2="11583" y2="23083"/>
                            <a14:foregroundMark x1="11583" y1="23083" x2="5125" y2="26333"/>
                            <a14:foregroundMark x1="5125" y1="26333" x2="28875" y2="64500"/>
                            <a14:foregroundMark x1="28875" y1="64500" x2="30750" y2="71542"/>
                            <a14:foregroundMark x1="30750" y1="71542" x2="34458" y2="77458"/>
                            <a14:foregroundMark x1="34458" y1="77458" x2="42917" y2="77000"/>
                            <a14:foregroundMark x1="42917" y1="77000" x2="49917" y2="77458"/>
                            <a14:foregroundMark x1="49917" y1="77458" x2="56875" y2="76917"/>
                            <a14:foregroundMark x1="56875" y1="76917" x2="63792" y2="78417"/>
                            <a14:foregroundMark x1="63792" y1="78417" x2="71250" y2="77125"/>
                            <a14:foregroundMark x1="71250" y1="77125" x2="78333" y2="77792"/>
                            <a14:foregroundMark x1="78333" y1="77792" x2="88792" y2="77125"/>
                            <a14:foregroundMark x1="88792" y1="77125" x2="94750" y2="73417"/>
                            <a14:foregroundMark x1="94750" y1="73417" x2="64958" y2="24292"/>
                            <a14:foregroundMark x1="64958" y1="24292" x2="63792" y2="24292"/>
                            <a14:foregroundMark x1="91750" y1="71292" x2="87750" y2="76958"/>
                            <a14:foregroundMark x1="87750" y1="76958" x2="38625" y2="77750"/>
                            <a14:foregroundMark x1="38625" y1="77750" x2="32375" y2="76042"/>
                            <a14:foregroundMark x1="32375" y1="75875" x2="31917" y2="74917"/>
                            <a14:foregroundMark x1="37292" y1="78250" x2="32083" y2="7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" t="21493" r="3367" b="20994"/>
              <a:stretch/>
            </p:blipFill>
            <p:spPr>
              <a:xfrm>
                <a:off x="6951072" y="3357747"/>
                <a:ext cx="2377440" cy="1458769"/>
              </a:xfrm>
              <a:prstGeom prst="rect">
                <a:avLst/>
              </a:prstGeom>
            </p:spPr>
          </p:pic>
        </p:grp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881C27B-7B03-9043-9081-9FA8BACFC0AB}"/>
                </a:ext>
              </a:extLst>
            </p:cNvPr>
            <p:cNvSpPr/>
            <p:nvPr/>
          </p:nvSpPr>
          <p:spPr>
            <a:xfrm rot="15252166">
              <a:off x="7748518" y="3755875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02495-0E51-DC40-AD3B-5A18901D4D25}"/>
                  </a:ext>
                </a:extLst>
              </p:cNvPr>
              <p:cNvSpPr/>
              <p:nvPr/>
            </p:nvSpPr>
            <p:spPr>
              <a:xfrm>
                <a:off x="800388" y="2419451"/>
                <a:ext cx="4805033" cy="106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02495-0E51-DC40-AD3B-5A18901D4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8" y="2419451"/>
                <a:ext cx="4805033" cy="1069652"/>
              </a:xfrm>
              <a:prstGeom prst="rect">
                <a:avLst/>
              </a:prstGeom>
              <a:blipFill>
                <a:blip r:embed="rId6"/>
                <a:stretch>
                  <a:fillRect b="-5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10B9FC-C22B-5042-91F0-FF1E6F6FF50A}"/>
                  </a:ext>
                </a:extLst>
              </p:cNvPr>
              <p:cNvSpPr/>
              <p:nvPr/>
            </p:nvSpPr>
            <p:spPr>
              <a:xfrm>
                <a:off x="797464" y="3574921"/>
                <a:ext cx="6261779" cy="1411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+1!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10B9FC-C22B-5042-91F0-FF1E6F6F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574921"/>
                <a:ext cx="6261779" cy="1411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0F2F31-C30B-A147-9C71-7A6C695D1FFF}"/>
                  </a:ext>
                </a:extLst>
              </p:cNvPr>
              <p:cNvSpPr/>
              <p:nvPr/>
            </p:nvSpPr>
            <p:spPr>
              <a:xfrm>
                <a:off x="797464" y="5071959"/>
                <a:ext cx="5857822" cy="1595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0F2F31-C30B-A147-9C71-7A6C695D1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071959"/>
                <a:ext cx="5857822" cy="15956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01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625747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813601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813601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4086261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086261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71F751-C04D-1C46-B1C3-F7AA5F805F17}"/>
              </a:ext>
            </a:extLst>
          </p:cNvPr>
          <p:cNvGrpSpPr/>
          <p:nvPr/>
        </p:nvGrpSpPr>
        <p:grpSpPr>
          <a:xfrm>
            <a:off x="7100521" y="1965839"/>
            <a:ext cx="4705761" cy="4755636"/>
            <a:chOff x="6131693" y="2010139"/>
            <a:chExt cx="4705761" cy="47556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4043CE-8482-4C45-A093-D320299AE9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693" y="2010139"/>
              <a:ext cx="4705761" cy="4754880"/>
              <a:chOff x="5410199" y="1452789"/>
              <a:chExt cx="5214257" cy="526868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85C9920-B034-7946-A4CD-D9517882A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8" t="538" r="3898" b="6528"/>
              <a:stretch/>
            </p:blipFill>
            <p:spPr>
              <a:xfrm>
                <a:off x="5410199" y="1452789"/>
                <a:ext cx="5214257" cy="526868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3B6ED43-80EF-1546-93C5-8009511EC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292" b="78250" l="7625" r="94750">
                            <a14:foregroundMark x1="14458" y1="30333" x2="14458" y2="30333"/>
                            <a14:foregroundMark x1="11125" y1="28250" x2="15708" y2="28750"/>
                            <a14:foregroundMark x1="7625" y1="25250" x2="26333" y2="25875"/>
                            <a14:foregroundMark x1="64583" y1="24458" x2="79125" y2="48042"/>
                            <a14:foregroundMark x1="79125" y1="48042" x2="85167" y2="54208"/>
                            <a14:foregroundMark x1="85167" y1="54208" x2="90208" y2="68583"/>
                            <a14:foregroundMark x1="90208" y1="68583" x2="85375" y2="74125"/>
                            <a14:foregroundMark x1="85375" y1="74125" x2="33708" y2="76417"/>
                            <a14:foregroundMark x1="33708" y1="76417" x2="5167" y2="25042"/>
                            <a14:foregroundMark x1="5167" y1="25042" x2="12375" y2="23958"/>
                            <a14:foregroundMark x1="12375" y1="23958" x2="30458" y2="26208"/>
                            <a14:foregroundMark x1="30458" y1="26208" x2="66042" y2="24292"/>
                            <a14:foregroundMark x1="63500" y1="23792" x2="11583" y2="23083"/>
                            <a14:foregroundMark x1="11583" y1="23083" x2="5125" y2="26333"/>
                            <a14:foregroundMark x1="5125" y1="26333" x2="28875" y2="64500"/>
                            <a14:foregroundMark x1="28875" y1="64500" x2="30750" y2="71542"/>
                            <a14:foregroundMark x1="30750" y1="71542" x2="34458" y2="77458"/>
                            <a14:foregroundMark x1="34458" y1="77458" x2="42917" y2="77000"/>
                            <a14:foregroundMark x1="42917" y1="77000" x2="49917" y2="77458"/>
                            <a14:foregroundMark x1="49917" y1="77458" x2="56875" y2="76917"/>
                            <a14:foregroundMark x1="56875" y1="76917" x2="63792" y2="78417"/>
                            <a14:foregroundMark x1="63792" y1="78417" x2="71250" y2="77125"/>
                            <a14:foregroundMark x1="71250" y1="77125" x2="78333" y2="77792"/>
                            <a14:foregroundMark x1="78333" y1="77792" x2="88792" y2="77125"/>
                            <a14:foregroundMark x1="88792" y1="77125" x2="94750" y2="73417"/>
                            <a14:foregroundMark x1="94750" y1="73417" x2="64958" y2="24292"/>
                            <a14:foregroundMark x1="64958" y1="24292" x2="63792" y2="24292"/>
                            <a14:foregroundMark x1="91750" y1="71292" x2="87750" y2="76958"/>
                            <a14:foregroundMark x1="87750" y1="76958" x2="38625" y2="77750"/>
                            <a14:foregroundMark x1="38625" y1="77750" x2="32375" y2="76042"/>
                            <a14:foregroundMark x1="32375" y1="75875" x2="31917" y2="74917"/>
                            <a14:foregroundMark x1="37292" y1="78250" x2="32083" y2="7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" t="21493" r="3367" b="20994"/>
              <a:stretch/>
            </p:blipFill>
            <p:spPr>
              <a:xfrm>
                <a:off x="6951072" y="3357747"/>
                <a:ext cx="2377440" cy="1458769"/>
              </a:xfrm>
              <a:prstGeom prst="rect">
                <a:avLst/>
              </a:prstGeom>
            </p:spPr>
          </p:pic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7748518" y="3755875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10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625747"/>
            <a:ext cx="21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ideal gas: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/>
              <p:nvPr/>
            </p:nvSpPr>
            <p:spPr>
              <a:xfrm>
                <a:off x="4531264" y="1516615"/>
                <a:ext cx="2375522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264" y="1516615"/>
                <a:ext cx="2375522" cy="681982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B218623-AA09-D549-A9EF-81CB8E4C63C1}"/>
              </a:ext>
            </a:extLst>
          </p:cNvPr>
          <p:cNvSpPr/>
          <p:nvPr/>
        </p:nvSpPr>
        <p:spPr>
          <a:xfrm>
            <a:off x="797464" y="2327808"/>
            <a:ext cx="21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non-ideal gas: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CA5F9A-6A3E-8D4F-B41F-DF3FC3F0CD47}"/>
                  </a:ext>
                </a:extLst>
              </p:cNvPr>
              <p:cNvSpPr/>
              <p:nvPr/>
            </p:nvSpPr>
            <p:spPr>
              <a:xfrm>
                <a:off x="4531263" y="2215069"/>
                <a:ext cx="2375522" cy="729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CA5F9A-6A3E-8D4F-B41F-DF3FC3F0C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263" y="2215069"/>
                <a:ext cx="2375522" cy="729302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FC9ED6-0F4E-0146-BEB6-F67A2100868A}"/>
                  </a:ext>
                </a:extLst>
              </p:cNvPr>
              <p:cNvSpPr/>
              <p:nvPr/>
            </p:nvSpPr>
            <p:spPr>
              <a:xfrm>
                <a:off x="7318006" y="2339429"/>
                <a:ext cx="185249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FC9ED6-0F4E-0146-BEB6-F67A21008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006" y="2339429"/>
                <a:ext cx="1852495" cy="453137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7DD0C2-78DE-704C-9592-173DF9211BB5}"/>
                  </a:ext>
                </a:extLst>
              </p:cNvPr>
              <p:cNvSpPr/>
              <p:nvPr/>
            </p:nvSpPr>
            <p:spPr>
              <a:xfrm>
                <a:off x="797464" y="3246322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7DD0C2-78DE-704C-9592-173DF9211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246322"/>
                <a:ext cx="5239190" cy="804387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D8A50-AA1A-C142-91D8-D26574BB35A0}"/>
                  </a:ext>
                </a:extLst>
              </p:cNvPr>
              <p:cNvSpPr/>
              <p:nvPr/>
            </p:nvSpPr>
            <p:spPr>
              <a:xfrm>
                <a:off x="797464" y="455840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D8A50-AA1A-C142-91D8-D26574BB3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558405"/>
                <a:ext cx="5026954" cy="848502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370B838A-FCC0-3947-A494-E38E36D2AC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4175" r="7611" b="5252"/>
          <a:stretch/>
        </p:blipFill>
        <p:spPr>
          <a:xfrm>
            <a:off x="6036654" y="2960843"/>
            <a:ext cx="4810774" cy="37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Generate a number (k) of random trial positions in the target box, calculate a (new) insertion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the trial insertion sites: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Select a site using a random draw compared to the scaled Boltzmann factors for each site: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Generate random trial positions in the losing box (k-1), calculate old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those positions in the losing box, plus the actual position.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Accept the insertion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𝑅𝐴𝑁𝐷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  <a:blipFill>
                <a:blip r:embed="rId2"/>
                <a:stretch>
                  <a:fillRect l="-560" t="-704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25820" y="1657725"/>
            <a:ext cx="3906982" cy="35004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81225" y="2043116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99364" y="42316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5232" y="3645883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12156" y="367683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33763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00587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0239" y="3639612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77157" y="270685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14784" y="35444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20095" y="4308055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55094" y="28572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70634" y="285727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5094" y="441750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58044" y="4225399"/>
            <a:ext cx="642938" cy="5857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82491" y="382017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48709" y="3078330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87739" y="2060712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54031" y="2426497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20885" y="33199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99927" y="372226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97270" y="53371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997270" y="609006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40211" y="5439029"/>
            <a:ext cx="161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Trial insertion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5097" y="6182904"/>
            <a:ext cx="20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molecules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PDB, PSF for reservoir: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585081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GCMC requires two simulation boxes, one for the reservoir and the other for the adsorbent.</a:t>
            </a:r>
          </a:p>
          <a:p>
            <a:r>
              <a:rPr lang="en-US" dirty="0"/>
              <a:t>To prepare the reservoir, we use 1000 argon molecules in 40 Å cubic box. 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277F7A4-C4F3-5E43-9D23-4E5B7EED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97171"/>
            <a:ext cx="4386943" cy="4024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tolerance 3.0</a:t>
            </a:r>
          </a:p>
          <a:p>
            <a:pPr marL="0" indent="0">
              <a:buNone/>
            </a:pPr>
            <a:r>
              <a:rPr lang="en-US" sz="1800" dirty="0" err="1"/>
              <a:t>filetype</a:t>
            </a:r>
            <a:r>
              <a:rPr lang="en-US" sz="1800" dirty="0"/>
              <a:t> </a:t>
            </a:r>
            <a:r>
              <a:rPr lang="en-US" sz="1800" dirty="0" err="1"/>
              <a:t>pdb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output </a:t>
            </a:r>
            <a:r>
              <a:rPr lang="en-US" sz="1800" b="1" dirty="0"/>
              <a:t>packed_argon.pdb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Structure </a:t>
            </a:r>
            <a:r>
              <a:rPr lang="en-US" sz="1800" b="1" dirty="0"/>
              <a:t>./</a:t>
            </a:r>
            <a:r>
              <a:rPr lang="en-US" sz="1800" b="1" dirty="0" err="1"/>
              <a:t>singleMolecule</a:t>
            </a:r>
            <a:r>
              <a:rPr lang="en-US" sz="1800" b="1" dirty="0"/>
              <a:t>/argon.pdb </a:t>
            </a:r>
          </a:p>
          <a:p>
            <a:pPr marL="0" indent="0">
              <a:buNone/>
            </a:pPr>
            <a:r>
              <a:rPr lang="en-US" sz="1800" dirty="0"/>
              <a:t>  number 1000</a:t>
            </a:r>
          </a:p>
          <a:p>
            <a:pPr marL="0" indent="0">
              <a:buNone/>
            </a:pPr>
            <a:r>
              <a:rPr lang="en-US" sz="1800" dirty="0"/>
              <a:t>  inside cube </a:t>
            </a:r>
            <a:r>
              <a:rPr lang="en-US" sz="1800" b="1" dirty="0"/>
              <a:t>0.1 0.1 0.1 38. </a:t>
            </a:r>
          </a:p>
          <a:p>
            <a:pPr marL="0" indent="0">
              <a:buNone/>
            </a:pPr>
            <a:r>
              <a:rPr lang="en-US" sz="1800" dirty="0"/>
              <a:t>end structure</a:t>
            </a:r>
          </a:p>
          <a:p>
            <a:endParaRPr lang="en-US" sz="18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6648DBF-CFC9-C440-A877-D1DFF6BD67EE}"/>
              </a:ext>
            </a:extLst>
          </p:cNvPr>
          <p:cNvSpPr txBox="1">
            <a:spLocks/>
          </p:cNvSpPr>
          <p:nvPr/>
        </p:nvSpPr>
        <p:spPr>
          <a:xfrm>
            <a:off x="6186351" y="2497171"/>
            <a:ext cx="5691908" cy="4024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psfgen</a:t>
            </a:r>
            <a:r>
              <a:rPr lang="en-US" sz="1800" dirty="0"/>
              <a:t>&lt;&lt;ENDMOL</a:t>
            </a:r>
          </a:p>
          <a:p>
            <a:pPr marL="0" indent="0">
              <a:buNone/>
            </a:pPr>
            <a:r>
              <a:rPr lang="en-US" sz="1800" dirty="0"/>
              <a:t>topology </a:t>
            </a:r>
            <a:r>
              <a:rPr lang="en-US" sz="1800" b="1" dirty="0"/>
              <a:t>../</a:t>
            </a:r>
            <a:r>
              <a:rPr lang="en-US" sz="1800" b="1" dirty="0" err="1"/>
              <a:t>topology_EDUSIF.inp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segment </a:t>
            </a:r>
            <a:r>
              <a:rPr lang="en-US" sz="1800" b="1" dirty="0"/>
              <a:t>AR</a:t>
            </a:r>
            <a:r>
              <a:rPr lang="en-US" sz="1800" dirty="0"/>
              <a:t> {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pdb</a:t>
            </a:r>
            <a:r>
              <a:rPr lang="en-US" sz="1800" dirty="0"/>
              <a:t> </a:t>
            </a:r>
            <a:r>
              <a:rPr lang="en-US" sz="1800" b="1" dirty="0"/>
              <a:t>./</a:t>
            </a:r>
            <a:r>
              <a:rPr lang="en-US" sz="1800" b="1" dirty="0" err="1"/>
              <a:t>packed_argon.pdb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    first none</a:t>
            </a:r>
          </a:p>
          <a:p>
            <a:pPr marL="0" indent="0">
              <a:buNone/>
            </a:pPr>
            <a:r>
              <a:rPr lang="en-US" sz="1800" dirty="0"/>
              <a:t>    last none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 err="1"/>
              <a:t>coordpdb</a:t>
            </a:r>
            <a:r>
              <a:rPr lang="en-US" sz="1800" dirty="0"/>
              <a:t> </a:t>
            </a:r>
            <a:r>
              <a:rPr lang="en-US" sz="1800" b="1" dirty="0"/>
              <a:t>./</a:t>
            </a:r>
            <a:r>
              <a:rPr lang="en-US" sz="1800" b="1" dirty="0" err="1"/>
              <a:t>packed_argon.pdb</a:t>
            </a:r>
            <a:r>
              <a:rPr lang="en-US" sz="1800" b="1" dirty="0"/>
              <a:t> AR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writepsf</a:t>
            </a:r>
            <a:r>
              <a:rPr lang="en-US" sz="1800" b="1" dirty="0"/>
              <a:t> ./START_BOX_1.psf</a:t>
            </a:r>
          </a:p>
          <a:p>
            <a:pPr marL="0" indent="0">
              <a:buNone/>
            </a:pPr>
            <a:r>
              <a:rPr lang="en-US" sz="1800" b="1" dirty="0" err="1"/>
              <a:t>writepdb</a:t>
            </a:r>
            <a:r>
              <a:rPr lang="en-US" sz="1800" b="1" dirty="0"/>
              <a:t> ./START_BOX_1.pdb</a:t>
            </a:r>
          </a:p>
        </p:txBody>
      </p:sp>
    </p:spTree>
    <p:extLst>
      <p:ext uri="{BB962C8B-B14F-4D97-AF65-F5344CB8AC3E}">
        <p14:creationId xmlns:p14="http://schemas.microsoft.com/office/powerpoint/2010/main" val="531514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01324"/>
            <a:ext cx="7139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83576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531634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2E6E9-658F-5F4B-94E5-1D91D36E1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6"/>
          <a:stretch/>
        </p:blipFill>
        <p:spPr>
          <a:xfrm>
            <a:off x="942199" y="4453684"/>
            <a:ext cx="5943600" cy="20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“Base”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convert_VESTA_PDB.tcl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build_EDUSIF_auto.tcl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vmd</a:t>
            </a:r>
            <a:r>
              <a:rPr lang="en-US" dirty="0"/>
              <a:t> &lt; </a:t>
            </a:r>
            <a:r>
              <a:rPr lang="en-US" dirty="0" err="1"/>
              <a:t>setBeta.tcl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7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19329" r="4560" b="21194"/>
          <a:stretch/>
        </p:blipFill>
        <p:spPr>
          <a:xfrm rot="20531130">
            <a:off x="6578600" y="2520070"/>
            <a:ext cx="5161971" cy="3383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66262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dirty="0" err="1"/>
              <a:t>convert_VESTA_PDB.tcl</a:t>
            </a:r>
            <a:r>
              <a:rPr lang="en-US" dirty="0"/>
              <a:t>, </a:t>
            </a:r>
            <a:r>
              <a:rPr lang="en-US" dirty="0" err="1"/>
              <a:t>build_EDUSIF_auto.tcl</a:t>
            </a:r>
            <a:r>
              <a:rPr lang="en-US" dirty="0"/>
              <a:t>) to separate each residue type and generate PDB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</a:t>
            </a:r>
            <a:r>
              <a:rPr lang="en-US" dirty="0" err="1"/>
              <a:t>setBeta.tcl</a:t>
            </a:r>
            <a:r>
              <a:rPr lang="en-US" dirty="0"/>
              <a:t>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78D2CA-F11F-8E4A-82B3-35B714D27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9863"/>
            <a:ext cx="6057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81670CB-C63C-874E-B953-6D7467E7B139}"/>
              </a:ext>
            </a:extLst>
          </p:cNvPr>
          <p:cNvSpPr/>
          <p:nvPr/>
        </p:nvSpPr>
        <p:spPr>
          <a:xfrm>
            <a:off x="6651173" y="1585458"/>
            <a:ext cx="28738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segment O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O.pdb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segment H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H.pdb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  <a:p>
            <a:endParaRPr lang="en-US" sz="1600" dirty="0"/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ZN.pdb</a:t>
            </a:r>
            <a:r>
              <a:rPr lang="en-US" sz="1600" dirty="0"/>
              <a:t> Zn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C.pdb</a:t>
            </a:r>
            <a:r>
              <a:rPr lang="en-US" sz="1600" dirty="0"/>
              <a:t> C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O.pdb</a:t>
            </a:r>
            <a:r>
              <a:rPr lang="en-US" sz="1600" dirty="0"/>
              <a:t> O</a:t>
            </a:r>
          </a:p>
          <a:p>
            <a:r>
              <a:rPr lang="en-US" sz="1600" dirty="0" err="1"/>
              <a:t>coordpdb</a:t>
            </a:r>
            <a:r>
              <a:rPr lang="en-US" sz="1600" dirty="0"/>
              <a:t> </a:t>
            </a:r>
            <a:r>
              <a:rPr lang="en-US" sz="1600" dirty="0" err="1"/>
              <a:t>H.pdb</a:t>
            </a:r>
            <a:r>
              <a:rPr lang="en-US" sz="1600" dirty="0"/>
              <a:t> H</a:t>
            </a:r>
          </a:p>
          <a:p>
            <a:endParaRPr lang="en-US" sz="1600" dirty="0"/>
          </a:p>
          <a:p>
            <a:r>
              <a:rPr lang="en-US" sz="1600" dirty="0" err="1"/>
              <a:t>writepsf</a:t>
            </a:r>
            <a:r>
              <a:rPr lang="en-US" sz="1600" dirty="0"/>
              <a:t> IRMOF_1_BOX_0.psf</a:t>
            </a:r>
          </a:p>
          <a:p>
            <a:r>
              <a:rPr lang="en-US" sz="1600" dirty="0" err="1"/>
              <a:t>writepdb</a:t>
            </a:r>
            <a:r>
              <a:rPr lang="en-US" sz="1600" dirty="0"/>
              <a:t> IRMOF_1_BOX_0.pdb</a:t>
            </a:r>
            <a:endParaRPr lang="en-US" sz="1600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987FE-6A1D-404E-A5F5-DC9F7037C048}"/>
              </a:ext>
            </a:extLst>
          </p:cNvPr>
          <p:cNvSpPr/>
          <p:nvPr/>
        </p:nvSpPr>
        <p:spPr>
          <a:xfrm>
            <a:off x="729344" y="1585458"/>
            <a:ext cx="54646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package require </a:t>
            </a:r>
            <a:r>
              <a:rPr lang="en-US" sz="1600" dirty="0" err="1"/>
              <a:t>psfgen</a:t>
            </a:r>
            <a:r>
              <a:rPr lang="en-US" sz="1600" dirty="0"/>
              <a:t> </a:t>
            </a:r>
          </a:p>
          <a:p>
            <a:r>
              <a:rPr lang="en-US" sz="1600" dirty="0"/>
              <a:t>topology ../</a:t>
            </a:r>
            <a:r>
              <a:rPr lang="en-US" sz="1600" dirty="0" err="1"/>
              <a:t>topology_EDUSIF.inp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exec grep -w "Zn"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ZN.pdb</a:t>
            </a:r>
            <a:endParaRPr lang="en-US" sz="1600" dirty="0"/>
          </a:p>
          <a:p>
            <a:r>
              <a:rPr lang="en-US" sz="1600" dirty="0"/>
              <a:t>exec grep -w "C"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C.pdb</a:t>
            </a:r>
            <a:endParaRPr lang="en-US" sz="1600" dirty="0"/>
          </a:p>
          <a:p>
            <a:r>
              <a:rPr lang="en-US" sz="1600" dirty="0"/>
              <a:t>exec grep -w "O"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O.pdb</a:t>
            </a:r>
            <a:endParaRPr lang="en-US" sz="1600" dirty="0"/>
          </a:p>
          <a:p>
            <a:r>
              <a:rPr lang="en-US" sz="1600" dirty="0"/>
              <a:t>exec grep -w "H"  </a:t>
            </a:r>
            <a:r>
              <a:rPr lang="en-US" sz="1600" dirty="0" err="1"/>
              <a:t>EDUSIF_clean_min_modified.pdb</a:t>
            </a:r>
            <a:r>
              <a:rPr lang="en-US" sz="1600" dirty="0"/>
              <a:t> &gt; </a:t>
            </a:r>
            <a:r>
              <a:rPr lang="en-US" sz="1600" dirty="0" err="1"/>
              <a:t>H.pdb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segment Zn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ZN.pdb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  <a:p>
            <a:endParaRPr lang="en-US" sz="1600" dirty="0"/>
          </a:p>
          <a:p>
            <a:r>
              <a:rPr lang="en-US" sz="1600" dirty="0"/>
              <a:t>segment C {</a:t>
            </a:r>
          </a:p>
          <a:p>
            <a:r>
              <a:rPr lang="en-US" sz="1600" dirty="0"/>
              <a:t> </a:t>
            </a:r>
            <a:r>
              <a:rPr lang="en-US" sz="1600" dirty="0" err="1"/>
              <a:t>pdb</a:t>
            </a:r>
            <a:r>
              <a:rPr lang="en-US" sz="1600" dirty="0"/>
              <a:t> </a:t>
            </a:r>
            <a:r>
              <a:rPr lang="en-US" sz="1600" dirty="0" err="1"/>
              <a:t>C.pdb</a:t>
            </a:r>
            <a:endParaRPr lang="en-US" sz="1600" dirty="0"/>
          </a:p>
          <a:p>
            <a:r>
              <a:rPr lang="en-US" sz="1600" dirty="0"/>
              <a:t> first none</a:t>
            </a:r>
          </a:p>
          <a:p>
            <a:r>
              <a:rPr lang="en-US" sz="1600" dirty="0"/>
              <a:t> last none</a:t>
            </a:r>
          </a:p>
          <a:p>
            <a:r>
              <a:rPr lang="en-US" sz="1600" dirty="0"/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318199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838200" y="1554163"/>
            <a:ext cx="42998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MASS   1  O      15.999  O  !</a:t>
            </a:r>
          </a:p>
          <a:p>
            <a:r>
              <a:rPr lang="en-US" dirty="0"/>
              <a:t>MASS   2  C      12.0107 C  !</a:t>
            </a:r>
          </a:p>
          <a:p>
            <a:r>
              <a:rPr lang="en-US" dirty="0"/>
              <a:t>MASS   3  H        1.00794 H  !</a:t>
            </a:r>
          </a:p>
          <a:p>
            <a:r>
              <a:rPr lang="en-US" dirty="0"/>
              <a:t>MASS   4  ZN     65.38   ZN ! </a:t>
            </a:r>
          </a:p>
          <a:p>
            <a:r>
              <a:rPr lang="en-US" dirty="0"/>
              <a:t>MASS   5  AR     39.948  AR !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 C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C   C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H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H   H     0.000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693229" y="1554163"/>
            <a:ext cx="37664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RESI O 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O   O 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Zn         0.000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Zn  ZN     0.000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AR          0.00 ! argon 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ATOM AR  AR     0.00 !  *</a:t>
            </a:r>
          </a:p>
          <a:p>
            <a:r>
              <a:rPr lang="en-US" dirty="0"/>
              <a:t>PATCHING FIRS NONE LAST NONE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7"/>
            <a:ext cx="5181600" cy="50369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ParaTypeEXOTIC</a:t>
            </a:r>
            <a:r>
              <a:rPr lang="en-US" sz="1400" dirty="0"/>
              <a:t>     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Parameters     ./</a:t>
            </a:r>
            <a:r>
              <a:rPr lang="en-US" sz="1400" dirty="0" err="1"/>
              <a:t>par_IRMOF_NobleGases_Mie.par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0.20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0.00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0.60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AR	5.0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 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 	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1529" y="1481737"/>
            <a:ext cx="3589020" cy="368897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40.00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40.00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40.00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621768" y="4929620"/>
                <a:ext cx="7288983" cy="1589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768" y="4929620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739" t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Argon Adsorption in IRMOF-1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6"/>
            <a:ext cx="5421791" cy="4166746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5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NPT-GEMC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D6CAD8-4898-C941-B3F4-A684D46C2E10}"/>
              </a:ext>
            </a:extLst>
          </p:cNvPr>
          <p:cNvSpPr/>
          <p:nvPr/>
        </p:nvSpPr>
        <p:spPr>
          <a:xfrm>
            <a:off x="838199" y="1631928"/>
            <a:ext cx="10605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Gibbs ensemble method can be used to compute adsorption isotherms in </a:t>
            </a:r>
            <a:r>
              <a:rPr lang="en-US" dirty="0" err="1"/>
              <a:t>nanoporous</a:t>
            </a:r>
            <a:r>
              <a:rPr lang="en-US" dirty="0"/>
              <a:t> materials. One of the boxes contains the framework, while the other box contains the fluid phase (either gas or liquid) that is in equilibrium with the adsorbed phase. 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The fluid-phase box is maintained at constant pressure (and temperature) by applying volume moves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8C234-B1F3-C44D-9050-7F1B67DDDC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538" r="3898" b="6528"/>
          <a:stretch/>
        </p:blipFill>
        <p:spPr>
          <a:xfrm>
            <a:off x="5883320" y="3138622"/>
            <a:ext cx="3200400" cy="3233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DE81D-90C3-784A-9CC5-F44A683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92" b="78250" l="7625" r="94750">
                        <a14:foregroundMark x1="14458" y1="30333" x2="14458" y2="30333"/>
                        <a14:foregroundMark x1="11125" y1="28250" x2="15708" y2="28750"/>
                        <a14:foregroundMark x1="7625" y1="25250" x2="26333" y2="25875"/>
                        <a14:foregroundMark x1="64583" y1="24458" x2="79125" y2="48042"/>
                        <a14:foregroundMark x1="79125" y1="48042" x2="85167" y2="54208"/>
                        <a14:foregroundMark x1="85167" y1="54208" x2="90208" y2="68583"/>
                        <a14:foregroundMark x1="90208" y1="68583" x2="85375" y2="74125"/>
                        <a14:foregroundMark x1="85375" y1="74125" x2="33708" y2="76417"/>
                        <a14:foregroundMark x1="33708" y1="76417" x2="5167" y2="25042"/>
                        <a14:foregroundMark x1="5167" y1="25042" x2="12375" y2="23958"/>
                        <a14:foregroundMark x1="12375" y1="23958" x2="30458" y2="26208"/>
                        <a14:foregroundMark x1="30458" y1="26208" x2="66042" y2="24292"/>
                        <a14:foregroundMark x1="63500" y1="23792" x2="11583" y2="23083"/>
                        <a14:foregroundMark x1="11583" y1="23083" x2="5125" y2="26333"/>
                        <a14:foregroundMark x1="5125" y1="26333" x2="28875" y2="64500"/>
                        <a14:foregroundMark x1="28875" y1="64500" x2="30750" y2="71542"/>
                        <a14:foregroundMark x1="30750" y1="71542" x2="34458" y2="77458"/>
                        <a14:foregroundMark x1="34458" y1="77458" x2="42917" y2="77000"/>
                        <a14:foregroundMark x1="42917" y1="77000" x2="49917" y2="77458"/>
                        <a14:foregroundMark x1="49917" y1="77458" x2="56875" y2="76917"/>
                        <a14:foregroundMark x1="56875" y1="76917" x2="63792" y2="78417"/>
                        <a14:foregroundMark x1="63792" y1="78417" x2="71250" y2="77125"/>
                        <a14:foregroundMark x1="71250" y1="77125" x2="78333" y2="77792"/>
                        <a14:foregroundMark x1="78333" y1="77792" x2="88792" y2="77125"/>
                        <a14:foregroundMark x1="88792" y1="77125" x2="94750" y2="73417"/>
                        <a14:foregroundMark x1="94750" y1="73417" x2="64958" y2="24292"/>
                        <a14:foregroundMark x1="64958" y1="24292" x2="63792" y2="24292"/>
                        <a14:foregroundMark x1="91750" y1="71292" x2="87750" y2="76958"/>
                        <a14:foregroundMark x1="87750" y1="76958" x2="38625" y2="77750"/>
                        <a14:foregroundMark x1="38625" y1="77750" x2="32375" y2="76042"/>
                        <a14:foregroundMark x1="32375" y1="75875" x2="31917" y2="74917"/>
                        <a14:foregroundMark x1="37292" y1="78250" x2="32083" y2="7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2" t="21493" r="3367" b="20994"/>
          <a:stretch/>
        </p:blipFill>
        <p:spPr>
          <a:xfrm rot="18021875">
            <a:off x="1342744" y="3488735"/>
            <a:ext cx="3576601" cy="2194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EB2220-16F2-4C4A-AED5-2B776D239E47}"/>
              </a:ext>
            </a:extLst>
          </p:cNvPr>
          <p:cNvSpPr/>
          <p:nvPr/>
        </p:nvSpPr>
        <p:spPr>
          <a:xfrm>
            <a:off x="5905092" y="2699656"/>
            <a:ext cx="3568882" cy="36401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2B1A87C-8CE5-A942-8B44-979D42D1073E}"/>
              </a:ext>
            </a:extLst>
          </p:cNvPr>
          <p:cNvSpPr/>
          <p:nvPr/>
        </p:nvSpPr>
        <p:spPr>
          <a:xfrm rot="2470002">
            <a:off x="9154201" y="2769566"/>
            <a:ext cx="169041" cy="4389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F761C33-C00F-854E-B0DB-5D0DEC3DC6BA}"/>
              </a:ext>
            </a:extLst>
          </p:cNvPr>
          <p:cNvSpPr/>
          <p:nvPr/>
        </p:nvSpPr>
        <p:spPr>
          <a:xfrm>
            <a:off x="4223656" y="4637314"/>
            <a:ext cx="2449286" cy="1058027"/>
          </a:xfrm>
          <a:custGeom>
            <a:avLst/>
            <a:gdLst>
              <a:gd name="connsiteX0" fmla="*/ 2449286 w 2449286"/>
              <a:gd name="connsiteY0" fmla="*/ 217715 h 1058027"/>
              <a:gd name="connsiteX1" fmla="*/ 1632857 w 2449286"/>
              <a:gd name="connsiteY1" fmla="*/ 1055915 h 1058027"/>
              <a:gd name="connsiteX2" fmla="*/ 0 w 2449286"/>
              <a:gd name="connsiteY2" fmla="*/ 0 h 10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9286" h="1058027">
                <a:moveTo>
                  <a:pt x="2449286" y="217715"/>
                </a:moveTo>
                <a:cubicBezTo>
                  <a:pt x="2245178" y="654958"/>
                  <a:pt x="2041071" y="1092201"/>
                  <a:pt x="1632857" y="1055915"/>
                </a:cubicBezTo>
                <a:cubicBezTo>
                  <a:pt x="1224643" y="1019629"/>
                  <a:pt x="612321" y="50981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1ABFCC-5A7C-8C45-ADDA-1872F3450567}"/>
              </a:ext>
            </a:extLst>
          </p:cNvPr>
          <p:cNvSpPr/>
          <p:nvPr/>
        </p:nvSpPr>
        <p:spPr>
          <a:xfrm>
            <a:off x="5905092" y="3209912"/>
            <a:ext cx="3178628" cy="3129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c 59"/>
          <p:cNvSpPr/>
          <p:nvPr/>
        </p:nvSpPr>
        <p:spPr>
          <a:xfrm rot="18999523">
            <a:off x="8261260" y="4409531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48" name="Group 47"/>
          <p:cNvGrpSpPr/>
          <p:nvPr/>
        </p:nvGrpSpPr>
        <p:grpSpPr>
          <a:xfrm rot="12179481">
            <a:off x="9529420" y="4428544"/>
            <a:ext cx="352424" cy="652463"/>
            <a:chOff x="0" y="0"/>
            <a:chExt cx="470008" cy="869950"/>
          </a:xfrm>
        </p:grpSpPr>
        <p:sp>
          <p:nvSpPr>
            <p:cNvPr id="49" name="Round Same Side Corner Rectangle 48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0" name="Oval 49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47" name="Round Same Side Corner Rectangle 46"/>
          <p:cNvSpPr/>
          <p:nvPr/>
        </p:nvSpPr>
        <p:spPr>
          <a:xfrm rot="6281692">
            <a:off x="8944647" y="4573428"/>
            <a:ext cx="87906" cy="5344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shade val="50000"/>
                <a:alpha val="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5739" y="51984"/>
            <a:ext cx="10300995" cy="994172"/>
          </a:xfrm>
        </p:spPr>
        <p:txBody>
          <a:bodyPr>
            <a:normAutofit/>
          </a:bodyPr>
          <a:lstStyle/>
          <a:p>
            <a:r>
              <a:rPr lang="en-US" dirty="0"/>
              <a:t>Coupled-Decoupled Configurational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2" y="2047044"/>
            <a:ext cx="5990459" cy="4270937"/>
            <a:chOff x="265027" y="1267122"/>
            <a:chExt cx="7987282" cy="5694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wn Arrow 6"/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2632" y="2893187"/>
              <a:ext cx="2617470" cy="779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Torsion is coupled</a:t>
              </a:r>
              <a:br>
                <a:rPr lang="en-US" sz="1600" i="1" dirty="0"/>
              </a:br>
              <a:r>
                <a:rPr lang="en-US" sz="1600" i="1" dirty="0"/>
                <a:t>to </a:t>
              </a:r>
              <a:r>
                <a:rPr lang="en-US" sz="1600" i="1" dirty="0" err="1"/>
                <a:t>nonbonded</a:t>
              </a:r>
              <a:r>
                <a:rPr lang="en-US" sz="1600" i="1" dirty="0"/>
                <a:t> energy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3239" y="6469261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4538872" y="5570404"/>
              <a:ext cx="330281" cy="9045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006583" y="2352907"/>
              <a:ext cx="356839" cy="208667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2332" y="1267122"/>
              <a:ext cx="357730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# of growth steps</a:t>
              </a:r>
            </a:p>
            <a:p>
              <a:r>
                <a:rPr lang="en-US" sz="1600" i="1" dirty="0"/>
                <a:t>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3957" y="1100351"/>
            <a:ext cx="5872826" cy="2579574"/>
            <a:chOff x="5293298" y="1660751"/>
            <a:chExt cx="7830435" cy="343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Up Arrow 15"/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02907" y="1660751"/>
              <a:ext cx="6457499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For n sites grown off a branch point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grow</a:t>
              </a:r>
              <a:r>
                <a:rPr lang="en-US" i="1" dirty="0"/>
                <a:t>(n)=n-1</a:t>
              </a:r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8211" y="4320481"/>
              <a:ext cx="5283636" cy="77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([a]) are fully independent from a spatial perspective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8926" y="3629318"/>
              <a:ext cx="4078143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([b]) are spatially</a:t>
              </a:r>
              <a:br>
                <a:rPr lang="en-US" sz="1600" i="1" dirty="0"/>
              </a:br>
              <a:r>
                <a:rPr lang="en-US" sz="1600" i="1" dirty="0"/>
                <a:t>dependent on the picks from [a].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rot="12179481">
            <a:off x="8385869" y="4566707"/>
            <a:ext cx="352424" cy="652463"/>
            <a:chOff x="0" y="0"/>
            <a:chExt cx="470008" cy="869950"/>
          </a:xfrm>
        </p:grpSpPr>
        <p:sp>
          <p:nvSpPr>
            <p:cNvPr id="37" name="Round Same Side Corner Rectangle 36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8" name="Oval 37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9" name="Oval 38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26" name="Oval 25"/>
          <p:cNvSpPr/>
          <p:nvPr/>
        </p:nvSpPr>
        <p:spPr>
          <a:xfrm>
            <a:off x="8590657" y="5185832"/>
            <a:ext cx="238125" cy="252413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7" name="Round Same Side Corner Rectangle 26"/>
          <p:cNvSpPr/>
          <p:nvPr/>
        </p:nvSpPr>
        <p:spPr>
          <a:xfrm rot="6970930">
            <a:off x="8390631" y="4928656"/>
            <a:ext cx="69426" cy="479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8" name="Oval 27"/>
          <p:cNvSpPr/>
          <p:nvPr/>
        </p:nvSpPr>
        <p:spPr>
          <a:xfrm>
            <a:off x="8000106" y="4895318"/>
            <a:ext cx="271463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9" name="Oval 28"/>
          <p:cNvSpPr/>
          <p:nvPr/>
        </p:nvSpPr>
        <p:spPr>
          <a:xfrm>
            <a:off x="8157269" y="4942945"/>
            <a:ext cx="8572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0" name="Oval 29"/>
          <p:cNvSpPr/>
          <p:nvPr/>
        </p:nvSpPr>
        <p:spPr>
          <a:xfrm>
            <a:off x="8724005" y="5223931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1" name="Round Same Side Corner Rectangle 30"/>
          <p:cNvSpPr/>
          <p:nvPr/>
        </p:nvSpPr>
        <p:spPr>
          <a:xfrm rot="9517899">
            <a:off x="7966769" y="4533370"/>
            <a:ext cx="84296" cy="4557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2" name="Oval 31"/>
          <p:cNvSpPr/>
          <p:nvPr/>
        </p:nvSpPr>
        <p:spPr>
          <a:xfrm rot="7313916">
            <a:off x="7776269" y="4380968"/>
            <a:ext cx="271389" cy="280988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3" name="Oval 32"/>
          <p:cNvSpPr/>
          <p:nvPr/>
        </p:nvSpPr>
        <p:spPr>
          <a:xfrm rot="7313916">
            <a:off x="7900093" y="4423832"/>
            <a:ext cx="85702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554260" y="42457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8525875" y="4361502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550773" y="467293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 rot="4433628">
            <a:off x="7828360" y="4948247"/>
            <a:ext cx="72836" cy="3626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2" name="Oval 41"/>
          <p:cNvSpPr/>
          <p:nvPr/>
        </p:nvSpPr>
        <p:spPr>
          <a:xfrm>
            <a:off x="7488391" y="5098458"/>
            <a:ext cx="271240" cy="280872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3" name="Oval 42"/>
          <p:cNvSpPr/>
          <p:nvPr/>
        </p:nvSpPr>
        <p:spPr>
          <a:xfrm>
            <a:off x="7625439" y="5156464"/>
            <a:ext cx="85655" cy="856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5" name="Oval 44"/>
          <p:cNvSpPr/>
          <p:nvPr/>
        </p:nvSpPr>
        <p:spPr>
          <a:xfrm rot="12179481">
            <a:off x="9163589" y="4772375"/>
            <a:ext cx="271400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6" name="Oval 45"/>
          <p:cNvSpPr/>
          <p:nvPr/>
        </p:nvSpPr>
        <p:spPr>
          <a:xfrm rot="12179481">
            <a:off x="9334172" y="4851874"/>
            <a:ext cx="8570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8097249" y="4655405"/>
            <a:ext cx="385763" cy="28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c 3"/>
          <p:cNvSpPr/>
          <p:nvPr/>
        </p:nvSpPr>
        <p:spPr>
          <a:xfrm>
            <a:off x="7842946" y="4747218"/>
            <a:ext cx="565101" cy="545573"/>
          </a:xfrm>
          <a:prstGeom prst="arc">
            <a:avLst>
              <a:gd name="adj1" fmla="val 10167608"/>
              <a:gd name="adj2" fmla="val 142878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Arc 52"/>
          <p:cNvSpPr/>
          <p:nvPr/>
        </p:nvSpPr>
        <p:spPr>
          <a:xfrm>
            <a:off x="7853899" y="4667424"/>
            <a:ext cx="595340" cy="625757"/>
          </a:xfrm>
          <a:prstGeom prst="arc">
            <a:avLst>
              <a:gd name="adj1" fmla="val 14943641"/>
              <a:gd name="adj2" fmla="val 187674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Arc 53"/>
          <p:cNvSpPr/>
          <p:nvPr/>
        </p:nvSpPr>
        <p:spPr>
          <a:xfrm>
            <a:off x="7791912" y="4818761"/>
            <a:ext cx="687371" cy="621575"/>
          </a:xfrm>
          <a:prstGeom prst="arc">
            <a:avLst>
              <a:gd name="adj1" fmla="val 742323"/>
              <a:gd name="adj2" fmla="val 1024628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7984167" y="41223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7909362" y="540064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7250929" y="4966714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8805847" y="5326990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>
            <a:stCxn id="53" idx="0"/>
          </p:cNvCxnSpPr>
          <p:nvPr/>
        </p:nvCxnSpPr>
        <p:spPr>
          <a:xfrm flipV="1">
            <a:off x="8040493" y="4368851"/>
            <a:ext cx="61750" cy="32117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8295125" y="423700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825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81134" y="1046156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</p:spTree>
    <p:extLst>
      <p:ext uri="{BB962C8B-B14F-4D97-AF65-F5344CB8AC3E}">
        <p14:creationId xmlns:p14="http://schemas.microsoft.com/office/powerpoint/2010/main" val="1034655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Comparing control files: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6505" y="1894746"/>
            <a:ext cx="3840238" cy="462579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GEMC TYPE (DEFULT IS NVT_GEMC)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GEMC</a:t>
            </a:r>
            <a:r>
              <a:rPr lang="en-US" sz="1400" dirty="0">
                <a:solidFill>
                  <a:srgbClr val="FF0000"/>
                </a:solidFill>
              </a:rPr>
              <a:t>          NPT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Pressure      5.0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FixVolBox0    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</a:t>
            </a:r>
            <a:r>
              <a:rPr lang="en-US" sz="1400" dirty="0">
                <a:solidFill>
                  <a:srgbClr val="FF0000"/>
                </a:solidFill>
              </a:rPr>
              <a:t>0.48</a:t>
            </a:r>
            <a:r>
              <a:rPr lang="en-US" sz="1400" dirty="0"/>
              <a:t>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0.00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	           </a:t>
            </a:r>
            <a:r>
              <a:rPr lang="en-US" sz="1400" dirty="0">
                <a:solidFill>
                  <a:srgbClr val="FF0000"/>
                </a:solidFill>
              </a:rPr>
              <a:t>0.30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VolFreq</a:t>
            </a:r>
            <a:r>
              <a:rPr lang="en-US" sz="1400" dirty="0"/>
              <a:t>                    0.02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103.00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103.00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103.00</a:t>
            </a:r>
            <a:endParaRPr lang="en-US" sz="14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A5815-BD8C-AC47-ABB1-D5009803A6D1}"/>
              </a:ext>
            </a:extLst>
          </p:cNvPr>
          <p:cNvSpPr txBox="1"/>
          <p:nvPr/>
        </p:nvSpPr>
        <p:spPr>
          <a:xfrm>
            <a:off x="7476836" y="1381200"/>
            <a:ext cx="178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NPT-GEMC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E363FB-C7CD-DE49-8835-7C256B83B3FB}"/>
              </a:ext>
            </a:extLst>
          </p:cNvPr>
          <p:cNvSpPr txBox="1">
            <a:spLocks/>
          </p:cNvSpPr>
          <p:nvPr/>
        </p:nvSpPr>
        <p:spPr>
          <a:xfrm>
            <a:off x="1771347" y="1894746"/>
            <a:ext cx="3637845" cy="4625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GEMC TYPE (DEFULT IS NVT_GEMC)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GEMC</a:t>
            </a:r>
            <a:r>
              <a:rPr lang="en-US" sz="1400" dirty="0">
                <a:solidFill>
                  <a:srgbClr val="FF0000"/>
                </a:solidFill>
              </a:rPr>
              <a:t>          NVT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</a:t>
            </a:r>
            <a:r>
              <a:rPr lang="en-US" sz="1400" dirty="0">
                <a:solidFill>
                  <a:srgbClr val="FF0000"/>
                </a:solidFill>
              </a:rPr>
              <a:t>0.68</a:t>
            </a:r>
            <a:r>
              <a:rPr lang="en-US" sz="1400" dirty="0"/>
              <a:t>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0.00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IntraSwapFreq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	           </a:t>
            </a:r>
            <a:r>
              <a:rPr lang="en-US" sz="1400" dirty="0">
                <a:solidFill>
                  <a:srgbClr val="FF0000"/>
                </a:solidFill>
              </a:rPr>
              <a:t>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VolFreq</a:t>
            </a:r>
            <a:r>
              <a:rPr lang="en-US" sz="1400" dirty="0"/>
              <a:t>                    0.02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</a:t>
            </a:r>
            <a:r>
              <a:rPr lang="en-US" sz="1400" dirty="0">
                <a:solidFill>
                  <a:srgbClr val="FF0000"/>
                </a:solidFill>
              </a:rPr>
              <a:t>37.00</a:t>
            </a:r>
            <a:r>
              <a:rPr lang="en-US" sz="1400" dirty="0"/>
              <a:t>    0.00  0.00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 </a:t>
            </a:r>
            <a:r>
              <a:rPr lang="en-US" sz="1400" dirty="0">
                <a:solidFill>
                  <a:srgbClr val="FF0000"/>
                </a:solidFill>
              </a:rPr>
              <a:t>37.00</a:t>
            </a:r>
            <a:r>
              <a:rPr lang="en-US" sz="1400" dirty="0"/>
              <a:t>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</a:t>
            </a:r>
            <a:r>
              <a:rPr lang="en-US" sz="1400" dirty="0">
                <a:solidFill>
                  <a:srgbClr val="FF0000"/>
                </a:solidFill>
              </a:rPr>
              <a:t>37.00</a:t>
            </a:r>
            <a:r>
              <a:rPr lang="en-US" sz="14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58.00    0.00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 0.00   58.00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 0.00    0.00 58.00</a:t>
            </a:r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24CFD-9016-1C4F-943B-7F60EFA6CA26}"/>
              </a:ext>
            </a:extLst>
          </p:cNvPr>
          <p:cNvSpPr txBox="1"/>
          <p:nvPr/>
        </p:nvSpPr>
        <p:spPr>
          <a:xfrm>
            <a:off x="2687073" y="1381200"/>
            <a:ext cx="1806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NVT-GEMC</a:t>
            </a:r>
          </a:p>
        </p:txBody>
      </p:sp>
    </p:spTree>
    <p:extLst>
      <p:ext uri="{BB962C8B-B14F-4D97-AF65-F5344CB8AC3E}">
        <p14:creationId xmlns:p14="http://schemas.microsoft.com/office/powerpoint/2010/main" val="2849755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Histogram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/>
              <p:nvPr/>
            </p:nvSpPr>
            <p:spPr>
              <a:xfrm>
                <a:off x="797464" y="2844536"/>
                <a:ext cx="2699329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844536"/>
                <a:ext cx="2699329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05B7DD-9FA4-EA4D-8AF9-3B78E39F36BB}"/>
                  </a:ext>
                </a:extLst>
              </p:cNvPr>
              <p:cNvSpPr/>
              <p:nvPr/>
            </p:nvSpPr>
            <p:spPr>
              <a:xfrm>
                <a:off x="797464" y="3915908"/>
                <a:ext cx="4735118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constant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determined by extrapolating the predicted partition function to very low densities, where the system exhibits ideal gas behavior.</a:t>
                </a:r>
              </a:p>
              <a:p>
                <a:pPr algn="just"/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 coexistence by varying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until equal area is obtained under each peak of the distribution.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05B7DD-9FA4-EA4D-8AF9-3B78E39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915908"/>
                <a:ext cx="4735118" cy="2554545"/>
              </a:xfrm>
              <a:prstGeom prst="rect">
                <a:avLst/>
              </a:prstGeom>
              <a:blipFill>
                <a:blip r:embed="rId4"/>
                <a:stretch>
                  <a:fillRect l="-1416" t="-1193" r="-1287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D4AB11-3CD8-584D-80EA-D9EF9B897320}"/>
                  </a:ext>
                </a:extLst>
              </p:cNvPr>
              <p:cNvSpPr/>
              <p:nvPr/>
            </p:nvSpPr>
            <p:spPr>
              <a:xfrm>
                <a:off x="797464" y="1884394"/>
                <a:ext cx="6358577" cy="741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𝐸</m:t>
                          </m:r>
                          <m:r>
                            <a:rPr lang="en-US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charset="0"/>
                            </a:rPr>
                            <m:t>𝐸</m:t>
                          </m:r>
                          <m:r>
                            <a:rPr lang="en-US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D4AB11-3CD8-584D-80EA-D9EF9B897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1884394"/>
                <a:ext cx="6358577" cy="74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C073F91-8179-AF4D-96B9-8FF001D18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2" r="6830" b="6005"/>
          <a:stretch/>
        </p:blipFill>
        <p:spPr bwMode="auto">
          <a:xfrm>
            <a:off x="5800597" y="2420412"/>
            <a:ext cx="5965388" cy="3786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7455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One component VLE from histograms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the “bridge” between phases near the critical point.</a:t>
            </a:r>
          </a:p>
          <a:p>
            <a:endParaRPr lang="en-US" dirty="0"/>
          </a:p>
          <a:p>
            <a:r>
              <a:rPr lang="en-US" dirty="0"/>
              <a:t>Run gas phase simulations to determine the constant 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 VLE, use reweighted data to determine the run conditions for the next simulations.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08" y="1825625"/>
            <a:ext cx="5801784" cy="4351337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/>
              <p:nvPr/>
            </p:nvSpPr>
            <p:spPr>
              <a:xfrm>
                <a:off x="1571904" y="3889565"/>
                <a:ext cx="3531095" cy="793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Ξ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E4C671-9FC0-EC43-AD07-8456CA9A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04" y="3889565"/>
                <a:ext cx="3531095" cy="793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129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CPUs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873"/>
            <a:ext cx="10515600" cy="4600090"/>
          </a:xfrm>
        </p:spPr>
        <p:txBody>
          <a:bodyPr/>
          <a:lstStyle/>
          <a:p>
            <a:r>
              <a:rPr lang="en-US" dirty="0"/>
              <a:t>If you have </a:t>
            </a:r>
            <a:r>
              <a:rPr lang="en-US" dirty="0" err="1"/>
              <a:t>openMP</a:t>
            </a:r>
            <a:r>
              <a:rPr lang="en-US" dirty="0"/>
              <a:t> installed, on Linux GOMC will </a:t>
            </a:r>
            <a:r>
              <a:rPr lang="en-US" dirty="0" err="1"/>
              <a:t>autodetect</a:t>
            </a:r>
            <a:r>
              <a:rPr lang="en-US" dirty="0"/>
              <a:t> and compile with support for multicore execution.</a:t>
            </a:r>
          </a:p>
          <a:p>
            <a:pPr lvl="1"/>
            <a:r>
              <a:rPr lang="en-US" dirty="0">
                <a:hlinkClick r:id="rId2"/>
              </a:rPr>
              <a:t>https://software.intel.com/en-us/c-compilers/ipsxe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Running on multicore (4 CPU cores)</a:t>
            </a:r>
          </a:p>
          <a:p>
            <a:pPr lvl="1"/>
            <a:r>
              <a:rPr lang="en-US" dirty="0"/>
              <a:t>GOMC_CPU_GEMC +p4 input file &gt; log file</a:t>
            </a:r>
          </a:p>
          <a:p>
            <a:pPr lvl="1"/>
            <a:endParaRPr lang="en-US" dirty="0"/>
          </a:p>
          <a:p>
            <a:r>
              <a:rPr lang="en-US" dirty="0"/>
              <a:t>Biggest performance gains are for GEMC and NPT ensembles, for systems that use the Ewald summation.</a:t>
            </a:r>
          </a:p>
          <a:p>
            <a:pPr lvl="1"/>
            <a:r>
              <a:rPr lang="en-US" dirty="0"/>
              <a:t>GCMC sees little performance gain on multicore.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533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GOMC will automatically detect and compile support for GPUs on Linux if the CUDA development kit is installed.</a:t>
            </a:r>
          </a:p>
          <a:p>
            <a:pPr lvl="1"/>
            <a:r>
              <a:rPr lang="en-US" dirty="0">
                <a:hlinkClick r:id="rId2"/>
              </a:rPr>
              <a:t>https://developer.nvidia.com/cuda-toolkit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GPU executables are named </a:t>
            </a:r>
            <a:r>
              <a:rPr lang="en-US" dirty="0" err="1"/>
              <a:t>GOMC_GPU_ensemble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GPU executables also include multicore support.</a:t>
            </a:r>
          </a:p>
          <a:p>
            <a:endParaRPr lang="en-US" dirty="0"/>
          </a:p>
          <a:p>
            <a:r>
              <a:rPr lang="en-US" dirty="0"/>
              <a:t>Biggest performance gain is for GEMC for systems that use the Ewald summation.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98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314"/>
            <a:ext cx="10515600" cy="1325563"/>
          </a:xfrm>
        </p:spPr>
        <p:txBody>
          <a:bodyPr/>
          <a:lstStyle/>
          <a:p>
            <a:r>
              <a:rPr lang="en-US" dirty="0"/>
              <a:t>GOMC performance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359"/>
            <a:ext cx="5181600" cy="388986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8865"/>
            <a:ext cx="5181600" cy="382485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1714" y="147976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GCMC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13009" y="1479761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GEMC</a:t>
            </a:r>
          </a:p>
        </p:txBody>
      </p:sp>
    </p:spTree>
    <p:extLst>
      <p:ext uri="{BB962C8B-B14F-4D97-AF65-F5344CB8AC3E}">
        <p14:creationId xmlns:p14="http://schemas.microsoft.com/office/powerpoint/2010/main" val="2300765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" r="54231" b="3970"/>
          <a:stretch/>
        </p:blipFill>
        <p:spPr bwMode="auto">
          <a:xfrm>
            <a:off x="2115854" y="1250098"/>
            <a:ext cx="2721167" cy="32875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048797" y="4997500"/>
            <a:ext cx="41620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ea typeface="Calibri" charset="0"/>
                <a:cs typeface="Calibri" charset="0"/>
              </a:rPr>
              <a:t>Timing data for NVT Monte Carlo simulations of </a:t>
            </a:r>
            <a:r>
              <a:rPr lang="en-US" sz="2000" dirty="0">
                <a:ea typeface="Calibri" charset="0"/>
                <a:cs typeface="Times New Roman" charset="0"/>
              </a:rPr>
              <a:t>2,5-dimethylhexane. Data were generated on one core of an i5-3570K 3.40GH Intel(R) CPU or a NVIDIA K40.</a:t>
            </a:r>
            <a:r>
              <a:rPr lang="en-US" sz="20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92230" y="47595"/>
            <a:ext cx="365916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Cell List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115854" y="5402313"/>
          <a:ext cx="36575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Move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Percentage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Displacement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Rotation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2945" r="6564" b="14060"/>
          <a:stretch/>
        </p:blipFill>
        <p:spPr>
          <a:xfrm>
            <a:off x="4928338" y="963098"/>
            <a:ext cx="5739663" cy="40344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30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16" y="-6348"/>
            <a:ext cx="7886700" cy="834526"/>
          </a:xfrm>
        </p:spPr>
        <p:txBody>
          <a:bodyPr>
            <a:normAutofit/>
          </a:bodyPr>
          <a:lstStyle/>
          <a:p>
            <a:r>
              <a:rPr lang="en-US" dirty="0"/>
              <a:t>Parallel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38300" y="1400153"/>
            <a:ext cx="1659732" cy="1385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76675" y="1386263"/>
            <a:ext cx="1659732" cy="1385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76107" y="1414440"/>
            <a:ext cx="1659732" cy="1385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86534" y="1409778"/>
            <a:ext cx="1659732" cy="1385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298035" y="1885931"/>
            <a:ext cx="578643" cy="3857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271868" y="1854379"/>
            <a:ext cx="578643" cy="3857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10375" y="165733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77087" y="165286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22267" y="246397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91362" y="202954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22334" y="249711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24775" y="194427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511058" y="200677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22343" y="220730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299511" y="211244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267823" y="2128073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35367" y="200886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93793" y="1541344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974936" y="160821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329487" y="180526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74667" y="261637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591085" y="220382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74734" y="264951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962900" y="198490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705727" y="2259787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004575" y="251825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64654" y="259653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80444" y="157753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87767" y="216126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908130" y="1595194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277361" y="1541343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9275561" y="182128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63924" y="224014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519342" y="168382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506553" y="2508827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094719" y="184420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837546" y="211909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136394" y="237756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796473" y="2455844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9738724" y="188087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019586" y="192204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778012" y="155305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864219" y="149590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919578" y="1888262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827009" y="232115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416368" y="150165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56452" y="202012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386322" y="2142211"/>
            <a:ext cx="171450" cy="19704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034753" y="201709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928336" y="1577904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435132" y="252182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999789" y="2505553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087869" y="150671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143228" y="189907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050659" y="233196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128474" y="157790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640018" y="151247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506382" y="238024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071039" y="2363967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822194" y="1943873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537187" y="1754664"/>
            <a:ext cx="171450" cy="19704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085916" y="194861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586534" y="3560347"/>
            <a:ext cx="1659732" cy="1385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810375" y="380789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177087" y="3803434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722267" y="461454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091362" y="418011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22334" y="464768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724775" y="409484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511058" y="415734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322343" y="4357870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735367" y="415943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7493793" y="3691913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329487" y="3955834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874667" y="476694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374734" y="4800088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962900" y="4135469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705727" y="4410356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8004575" y="466882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664654" y="4747105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887767" y="4311831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7908130" y="3745763"/>
            <a:ext cx="171450" cy="19704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/>
          <p:nvPr/>
        </p:nvCxnSpPr>
        <p:spPr>
          <a:xfrm>
            <a:off x="6586534" y="4072611"/>
            <a:ext cx="16597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6591296" y="4547374"/>
            <a:ext cx="16597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7091362" y="3565009"/>
            <a:ext cx="0" cy="13791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701557" y="3567490"/>
            <a:ext cx="0" cy="13791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be 165"/>
          <p:cNvSpPr/>
          <p:nvPr/>
        </p:nvSpPr>
        <p:spPr>
          <a:xfrm>
            <a:off x="8850511" y="3575975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2" name="Right Arrow 171"/>
          <p:cNvSpPr/>
          <p:nvPr/>
        </p:nvSpPr>
        <p:spPr>
          <a:xfrm>
            <a:off x="8252070" y="4110319"/>
            <a:ext cx="578643" cy="3857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ube 172"/>
          <p:cNvSpPr/>
          <p:nvPr/>
        </p:nvSpPr>
        <p:spPr>
          <a:xfrm>
            <a:off x="8830713" y="4570543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74" name="Cube 173"/>
          <p:cNvSpPr/>
          <p:nvPr/>
        </p:nvSpPr>
        <p:spPr>
          <a:xfrm>
            <a:off x="8825063" y="4079011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5" name="Cube 174"/>
          <p:cNvSpPr/>
          <p:nvPr/>
        </p:nvSpPr>
        <p:spPr>
          <a:xfrm>
            <a:off x="9367548" y="3574638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6" name="Cube 175"/>
          <p:cNvSpPr/>
          <p:nvPr/>
        </p:nvSpPr>
        <p:spPr>
          <a:xfrm>
            <a:off x="9362486" y="4058305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7" name="Cube 176"/>
          <p:cNvSpPr/>
          <p:nvPr/>
        </p:nvSpPr>
        <p:spPr>
          <a:xfrm>
            <a:off x="9361289" y="4563686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8" name="Cube 177"/>
          <p:cNvSpPr/>
          <p:nvPr/>
        </p:nvSpPr>
        <p:spPr>
          <a:xfrm>
            <a:off x="9909132" y="3541869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9" name="Cube 178"/>
          <p:cNvSpPr/>
          <p:nvPr/>
        </p:nvSpPr>
        <p:spPr>
          <a:xfrm>
            <a:off x="9917923" y="4063190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80" name="Cube 179"/>
          <p:cNvSpPr/>
          <p:nvPr/>
        </p:nvSpPr>
        <p:spPr>
          <a:xfrm>
            <a:off x="9882201" y="4547377"/>
            <a:ext cx="371179" cy="3668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91039" y="504044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CPUs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150859" y="819102"/>
            <a:ext cx="1774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Monte Carlo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476440" y="813184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Molecular dynamics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1167" y="3645943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Volume move on GPU: O(N</a:t>
            </a:r>
            <a:r>
              <a:rPr lang="en-US" sz="2000" baseline="30000" dirty="0"/>
              <a:t>2</a:t>
            </a:r>
            <a:r>
              <a:rPr lang="en-US" sz="2000" dirty="0"/>
              <a:t>)=&gt; O(N)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45875" y="1280766"/>
            <a:ext cx="0" cy="4817016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1168" y="4512431"/>
            <a:ext cx="3257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other moves: Not enough work; GPU starves.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603" y="5593419"/>
            <a:ext cx="381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Need to create more parallel work.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88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3933"/>
            <a:ext cx="7886700" cy="726695"/>
          </a:xfrm>
        </p:spPr>
        <p:txBody>
          <a:bodyPr/>
          <a:lstStyle/>
          <a:p>
            <a:r>
              <a:rPr lang="en-US" dirty="0"/>
              <a:t>Ewald Summation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47665" y="1569755"/>
                <a:ext cx="10315147" cy="422205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𝐸𝑙𝑒𝑐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𝑅𝑒𝑐𝑖𝑝𝑟𝑜𝑐𝑎𝑙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𝑆𝑒𝑙𝑓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erfc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𝑅𝑒𝑐𝑖𝑝𝑟𝑜𝑐𝑎𝑙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≠0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𝑆𝑒𝑙𝑓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erf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665" y="1569755"/>
                <a:ext cx="10315147" cy="4222053"/>
              </a:xfrm>
              <a:prstGeom prst="rect">
                <a:avLst/>
              </a:prstGeom>
              <a:blipFill>
                <a:blip r:embed="rId2"/>
                <a:stretch>
                  <a:fillRect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45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GOMC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33434" y="933852"/>
                <a:ext cx="8557145" cy="1138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𝑙𝑜𝑛𝑔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𝑟𝑎𝑛𝑔𝑒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≠0</m:t>
                          </m:r>
                        </m:sub>
                        <m:sup>
                          <m:r>
                            <a:rPr lang="sk-SK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  <m:e>
                          <m:f>
                            <m:fPr>
                              <m:ctrlPr>
                                <a:rPr lang="bg-BG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bg-BG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bg-BG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is-I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⁡(</m:t>
                                          </m:r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.</m:t>
                                          </m:r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is-I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⁡(</m:t>
                                          </m:r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.</m:t>
                                          </m:r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34" y="933852"/>
                <a:ext cx="8557145" cy="1138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0285"/>
            <a:ext cx="7886700" cy="931412"/>
          </a:xfrm>
        </p:spPr>
        <p:txBody>
          <a:bodyPr/>
          <a:lstStyle/>
          <a:p>
            <a:r>
              <a:rPr lang="en-US" dirty="0"/>
              <a:t>GPU Scaling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4" r="6145" b="5824"/>
          <a:stretch/>
        </p:blipFill>
        <p:spPr>
          <a:xfrm>
            <a:off x="5518319" y="2747073"/>
            <a:ext cx="5298831" cy="3609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748" y="2170202"/>
                <a:ext cx="4572000" cy="4522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u="sng" dirty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Volume Move:</a:t>
                </a:r>
                <a:endParaRPr lang="en-US" sz="2000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𝑐𝑒𝑙𝑙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=#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𝑡h𝑟𝑒𝑎𝑑𝑠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𝑁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endParaRPr lang="en-US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𝑐𝑒𝑙𝑙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u="sng" dirty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Displace, swap, rotate: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𝑐𝑒𝑙𝑙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ea typeface="Cambria Math" charset="0"/>
                    <a:cs typeface="Cambria Math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=#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𝑡h𝑟𝑒𝑎𝑑𝑠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𝑁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C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C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8" y="2170202"/>
                <a:ext cx="4572000" cy="4522328"/>
              </a:xfrm>
              <a:prstGeom prst="rect">
                <a:avLst/>
              </a:prstGeom>
              <a:blipFill>
                <a:blip r:embed="rId5"/>
                <a:stretch>
                  <a:fillRect l="-1467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60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69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13573" r="2408" b="4039"/>
          <a:stretch/>
        </p:blipFill>
        <p:spPr>
          <a:xfrm>
            <a:off x="2400519" y="1501686"/>
            <a:ext cx="7584978" cy="5261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835" y="27297"/>
            <a:ext cx="7886700" cy="641445"/>
          </a:xfrm>
        </p:spPr>
        <p:txBody>
          <a:bodyPr>
            <a:normAutofit fontScale="90000"/>
          </a:bodyPr>
          <a:lstStyle/>
          <a:p>
            <a:r>
              <a:rPr lang="en-US" dirty="0"/>
              <a:t>NVT on GPU: </a:t>
            </a:r>
            <a:r>
              <a:rPr lang="en-US" dirty="0" err="1"/>
              <a:t>Dimethylether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90584" y="844003"/>
                <a:ext cx="335476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𝑐𝑒𝑙𝑙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84" y="844003"/>
                <a:ext cx="3354765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420144" y="4181442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OpenMP</a:t>
            </a:r>
            <a:r>
              <a:rPr lang="en-US" dirty="0"/>
              <a:t>: 4 cores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0565" y="5245293"/>
            <a:ext cx="291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CPU core + NVIDA K40 GPU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785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56333" y="31592"/>
            <a:ext cx="7886700" cy="782796"/>
          </a:xfrm>
        </p:spPr>
        <p:txBody>
          <a:bodyPr/>
          <a:lstStyle/>
          <a:p>
            <a:r>
              <a:rPr lang="en-US" dirty="0"/>
              <a:t>GEMC on GPU: </a:t>
            </a:r>
            <a:r>
              <a:rPr lang="en-US" dirty="0" err="1"/>
              <a:t>Dimethylether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62" y="1597184"/>
            <a:ext cx="6826684" cy="4568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2782" y="2039919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OpenMP</a:t>
            </a:r>
            <a:r>
              <a:rPr lang="en-US" dirty="0"/>
              <a:t>: 4 cores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4415" y="4767990"/>
            <a:ext cx="291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CPU core + NVIDA K40 GPU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9117" y="6372583"/>
            <a:ext cx="8453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Move distribution: 89% displacement, 10% molecule swap, 1% volume transfer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57417" y="1011228"/>
                <a:ext cx="3079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𝑐𝑒𝑙𝑙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17" y="1011228"/>
                <a:ext cx="30791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23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Mohammad Soroush Barhaghi, 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Runxuan Jiang,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58" y="356823"/>
            <a:ext cx="7906575" cy="610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6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MohammadSB:Desktop:Neshat:Re_Binary_Graph:Ar_Kr_Our_Results_v_Sadus-revised_07_06_201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12592" r="9101" b="5216"/>
          <a:stretch/>
        </p:blipFill>
        <p:spPr bwMode="auto">
          <a:xfrm>
            <a:off x="2417018" y="1474238"/>
            <a:ext cx="6848280" cy="50589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7531" y="0"/>
            <a:ext cx="10515600" cy="1325563"/>
          </a:xfrm>
        </p:spPr>
        <p:txBody>
          <a:bodyPr/>
          <a:lstStyle/>
          <a:p>
            <a:r>
              <a:rPr lang="en-US" dirty="0"/>
              <a:t>Argon-Krypton Binary Mixture VLE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3865" y="115549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19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</a:t>
            </a:r>
            <a:r>
              <a:rPr lang="en-US" dirty="0" err="1"/>
              <a:t>Ar</a:t>
            </a:r>
            <a:r>
              <a:rPr lang="en-US" dirty="0"/>
              <a:t>-Kr Mixture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 Run the GOMC simulation in NVT for 3 million steps.</a:t>
            </a:r>
          </a:p>
          <a:p>
            <a:r>
              <a:rPr lang="en-US" dirty="0"/>
              <a:t># Assuming that GOMC base directory was cloned in your Desktop:</a:t>
            </a:r>
          </a:p>
          <a:p>
            <a:endParaRPr lang="en-US" dirty="0"/>
          </a:p>
          <a:p>
            <a:r>
              <a:rPr lang="en-US" dirty="0"/>
              <a:t>~/Desktop/GOMC/bin/GOMC_CPU_GEMC </a:t>
            </a:r>
            <a:r>
              <a:rPr lang="en-US" dirty="0" err="1"/>
              <a:t>mixture_GEMC.conf</a:t>
            </a:r>
            <a:r>
              <a:rPr lang="en-US" dirty="0"/>
              <a:t> &gt; output_Ar_KR.log &amp;</a:t>
            </a:r>
          </a:p>
          <a:p>
            <a:endParaRPr lang="en-US" dirty="0"/>
          </a:p>
          <a:p>
            <a:r>
              <a:rPr lang="en-US" dirty="0"/>
              <a:t># You can monitor the simulation by running the following command: </a:t>
            </a:r>
          </a:p>
          <a:p>
            <a:endParaRPr lang="en-US" dirty="0"/>
          </a:p>
          <a:p>
            <a:r>
              <a:rPr lang="en-US" dirty="0"/>
              <a:t>tail -f output_Ar_KR.log</a:t>
            </a:r>
          </a:p>
          <a:p>
            <a:endParaRPr lang="en-US" dirty="0"/>
          </a:p>
          <a:p>
            <a:r>
              <a:rPr lang="en-US" dirty="0"/>
              <a:t># Wait until simulation finished, then exit command by typing "ctrl C"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59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498" y="0"/>
            <a:ext cx="10515600" cy="1325563"/>
          </a:xfrm>
        </p:spPr>
        <p:txBody>
          <a:bodyPr/>
          <a:lstStyle/>
          <a:p>
            <a:r>
              <a:rPr lang="en-US" dirty="0"/>
              <a:t>GEMC </a:t>
            </a:r>
            <a:r>
              <a:rPr lang="en-US" dirty="0" err="1"/>
              <a:t>Ar</a:t>
            </a:r>
            <a:r>
              <a:rPr lang="en-US" dirty="0"/>
              <a:t>-Kr Mixture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 To extract statistical properties, we can use '</a:t>
            </a:r>
            <a:r>
              <a:rPr lang="en-US" dirty="0" err="1"/>
              <a:t>awk</a:t>
            </a:r>
            <a:r>
              <a:rPr lang="en-US" dirty="0"/>
              <a:t>' command.</a:t>
            </a:r>
          </a:p>
          <a:p>
            <a:r>
              <a:rPr lang="en-US" dirty="0"/>
              <a:t># This command extract and save the mole fraction value for liquid and vapor phase.</a:t>
            </a:r>
          </a:p>
          <a:p>
            <a:endParaRPr lang="en-US" dirty="0"/>
          </a:p>
          <a:p>
            <a:r>
              <a:rPr lang="en-US" dirty="0"/>
              <a:t>cat Blk_AR_KR_GEMC_T_143.15K_BOX_0.dat | </a:t>
            </a:r>
            <a:r>
              <a:rPr lang="en-US" dirty="0" err="1"/>
              <a:t>awk</a:t>
            </a:r>
            <a:r>
              <a:rPr lang="en-US" dirty="0"/>
              <a:t> '{print $1 " " $16}' &gt; molfrac_Ar_liq.dat</a:t>
            </a:r>
          </a:p>
          <a:p>
            <a:r>
              <a:rPr lang="en-US" dirty="0"/>
              <a:t>cat Blk_AR_KR_GEMC_T_143.15K_BOX_1.dat | </a:t>
            </a:r>
            <a:r>
              <a:rPr lang="en-US" dirty="0" err="1"/>
              <a:t>awk</a:t>
            </a:r>
            <a:r>
              <a:rPr lang="en-US" dirty="0"/>
              <a:t> '{print $1 " " $16}' &gt; molfrac_Ar_vap.dat</a:t>
            </a:r>
          </a:p>
          <a:p>
            <a:endParaRPr lang="en-US" dirty="0"/>
          </a:p>
          <a:p>
            <a:r>
              <a:rPr lang="en-US" dirty="0"/>
              <a:t>cat Blk_AR_KR_GEMC_T_143.15K_BOX_0.dat | </a:t>
            </a:r>
            <a:r>
              <a:rPr lang="en-US" dirty="0" err="1"/>
              <a:t>awk</a:t>
            </a:r>
            <a:r>
              <a:rPr lang="en-US" dirty="0"/>
              <a:t> '{print $1 " " $17}' &gt; molfrac_Kr_liq.dat</a:t>
            </a:r>
          </a:p>
          <a:p>
            <a:r>
              <a:rPr lang="en-US" dirty="0"/>
              <a:t>cat Blk_AR_KR_GEMC_T_143.15K_BOX_1.dat | </a:t>
            </a:r>
            <a:r>
              <a:rPr lang="en-US" dirty="0" err="1"/>
              <a:t>awk</a:t>
            </a:r>
            <a:r>
              <a:rPr lang="en-US" dirty="0"/>
              <a:t> '{print $1 " " $17}' &gt; molfrac_Kr_vap.dat</a:t>
            </a:r>
          </a:p>
        </p:txBody>
      </p:sp>
    </p:spTree>
    <p:extLst>
      <p:ext uri="{BB962C8B-B14F-4D97-AF65-F5344CB8AC3E}">
        <p14:creationId xmlns:p14="http://schemas.microsoft.com/office/powerpoint/2010/main" val="4213126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Argon-Krypton VLE at 143.15 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433094"/>
              </p:ext>
            </p:extLst>
          </p:nvPr>
        </p:nvGraphicFramePr>
        <p:xfrm>
          <a:off x="279916" y="1856784"/>
          <a:ext cx="11775234" cy="4870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25078">
                  <a:extLst>
                    <a:ext uri="{9D8B030D-6E8A-4147-A177-3AD203B41FA5}">
                      <a16:colId xmlns:a16="http://schemas.microsoft.com/office/drawing/2014/main" val="2860226968"/>
                    </a:ext>
                  </a:extLst>
                </a:gridCol>
                <a:gridCol w="3925078">
                  <a:extLst>
                    <a:ext uri="{9D8B030D-6E8A-4147-A177-3AD203B41FA5}">
                      <a16:colId xmlns:a16="http://schemas.microsoft.com/office/drawing/2014/main" val="2308437150"/>
                    </a:ext>
                  </a:extLst>
                </a:gridCol>
                <a:gridCol w="3925078">
                  <a:extLst>
                    <a:ext uri="{9D8B030D-6E8A-4147-A177-3AD203B41FA5}">
                      <a16:colId xmlns:a16="http://schemas.microsoft.com/office/drawing/2014/main" val="928455930"/>
                    </a:ext>
                  </a:extLst>
                </a:gridCol>
              </a:tblGrid>
              <a:tr h="3478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P (bar)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x</a:t>
                      </a:r>
                      <a:r>
                        <a:rPr lang="en-US" sz="2200" baseline="-25000">
                          <a:effectLst/>
                        </a:rPr>
                        <a:t>1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y</a:t>
                      </a:r>
                      <a:r>
                        <a:rPr lang="en-US" sz="2200" baseline="-25000">
                          <a:effectLst/>
                        </a:rPr>
                        <a:t>1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249180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4.553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0.000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0.000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096986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5.619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0.040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0.212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01218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7.922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0.117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0.450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7072030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10.520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0.213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0.616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372745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12.941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0.295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0.700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359693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</a:rPr>
                        <a:t>15.480</a:t>
                      </a:r>
                      <a:endParaRPr lang="en-US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</a:rPr>
                        <a:t>0.390</a:t>
                      </a:r>
                      <a:endParaRPr lang="en-US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</a:rPr>
                        <a:t>0.769</a:t>
                      </a:r>
                      <a:endParaRPr lang="en-US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5932427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18.196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0.482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0.820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8734683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23.451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0.665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0.893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1802035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25.932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0.732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0.915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3253699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28.353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0.804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0.937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4474504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30.834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0.878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0.960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352554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32.606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0.922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0.973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7314995"/>
                  </a:ext>
                </a:extLst>
              </a:tr>
              <a:tr h="3478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36.038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1.000</a:t>
                      </a:r>
                      <a:endParaRPr lang="en-US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1.000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008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5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different compositions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change the total composition of the system.</a:t>
            </a:r>
          </a:p>
          <a:p>
            <a:endParaRPr lang="en-US" dirty="0"/>
          </a:p>
          <a:p>
            <a:r>
              <a:rPr lang="en-US" dirty="0"/>
              <a:t>Rebuild boxes by changing the number of moles in pack_box_0 and pack_box_1</a:t>
            </a:r>
          </a:p>
        </p:txBody>
      </p:sp>
    </p:spTree>
    <p:extLst>
      <p:ext uri="{BB962C8B-B14F-4D97-AF65-F5344CB8AC3E}">
        <p14:creationId xmlns:p14="http://schemas.microsoft.com/office/powerpoint/2010/main" val="5837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4109</Words>
  <Application>Microsoft Macintosh PowerPoint</Application>
  <PresentationFormat>Widescreen</PresentationFormat>
  <Paragraphs>883</Paragraphs>
  <Slides>69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Open Sans</vt:lpstr>
      <vt:lpstr>Times New Roman</vt:lpstr>
      <vt:lpstr>Wingdings</vt:lpstr>
      <vt:lpstr>Office Theme</vt:lpstr>
      <vt:lpstr>PowerPoint Presentation</vt:lpstr>
      <vt:lpstr>Tutorial files</vt:lpstr>
      <vt:lpstr>Acknowledgements</vt:lpstr>
      <vt:lpstr>Configurational-Bias Monte Carlo</vt:lpstr>
      <vt:lpstr>Coupled-Decoupled Configurational Bias</vt:lpstr>
      <vt:lpstr>Introduction to GOMC</vt:lpstr>
      <vt:lpstr>PowerPoint Presentation</vt:lpstr>
      <vt:lpstr>GOMC I/O</vt:lpstr>
      <vt:lpstr>GOMC I/O: Input</vt:lpstr>
      <vt:lpstr>GOMC I/O: Output</vt:lpstr>
      <vt:lpstr>NVT Monte Carlo Example</vt:lpstr>
      <vt:lpstr>GOMC I/O: Output</vt:lpstr>
      <vt:lpstr>GOMC: RDF</vt:lpstr>
      <vt:lpstr>Using the restart file</vt:lpstr>
      <vt:lpstr>Using the restart file</vt:lpstr>
      <vt:lpstr>Building new molecules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configuration</vt:lpstr>
      <vt:lpstr>Build PSF</vt:lpstr>
      <vt:lpstr>Modify control file</vt:lpstr>
      <vt:lpstr>Butane NVT at 300K and 0.567 g/cm3</vt:lpstr>
      <vt:lpstr>Gibbs Ensemble Monte Carlo</vt:lpstr>
      <vt:lpstr>GEMC Example</vt:lpstr>
      <vt:lpstr>GEMC: Argon 120 K</vt:lpstr>
      <vt:lpstr>GEMC: Argon 120K</vt:lpstr>
      <vt:lpstr>GEMC Tips</vt:lpstr>
      <vt:lpstr>GEMC: Restart files</vt:lpstr>
      <vt:lpstr>GEMC PDB Output</vt:lpstr>
      <vt:lpstr>GEMC PDB Output</vt:lpstr>
      <vt:lpstr>Grand Canonical Monte Carlo</vt:lpstr>
      <vt:lpstr>Grand Canonical Monte Carlo</vt:lpstr>
      <vt:lpstr>Grand Canonical Monte Carlo</vt:lpstr>
      <vt:lpstr>Creating PDB, PSF for reservoir:</vt:lpstr>
      <vt:lpstr>Creating PDB for adsorbent:</vt:lpstr>
      <vt:lpstr>Creating PDB for adsorbent:</vt:lpstr>
      <vt:lpstr>Building “Base”</vt:lpstr>
      <vt:lpstr>Creating PSF for adsorbent:</vt:lpstr>
      <vt:lpstr>Creating PSF for adsorbent:</vt:lpstr>
      <vt:lpstr>IRMOF-1 Topology file:</vt:lpstr>
      <vt:lpstr>Control file: GCMC</vt:lpstr>
      <vt:lpstr>Argon Adsorption in IRMOF-1</vt:lpstr>
      <vt:lpstr>NPT-GEMC Example</vt:lpstr>
      <vt:lpstr>Comparing control files:</vt:lpstr>
      <vt:lpstr>Histogram Methods</vt:lpstr>
      <vt:lpstr>One component VLE from histograms</vt:lpstr>
      <vt:lpstr>GOMC on Multicore and GPU</vt:lpstr>
      <vt:lpstr>GOMC on multicore CPUs</vt:lpstr>
      <vt:lpstr>GOMC on GPU</vt:lpstr>
      <vt:lpstr>GOMC performance</vt:lpstr>
      <vt:lpstr>PowerPoint Presentation</vt:lpstr>
      <vt:lpstr>Parallel Optimization</vt:lpstr>
      <vt:lpstr>Ewald Summation</vt:lpstr>
      <vt:lpstr>GPU Scaling</vt:lpstr>
      <vt:lpstr>NVT on GPU: Dimethylether</vt:lpstr>
      <vt:lpstr>GEMC on GPU: Dimethylether</vt:lpstr>
      <vt:lpstr>Acknowledgements</vt:lpstr>
      <vt:lpstr>PowerPoint Presentation</vt:lpstr>
      <vt:lpstr>Argon-Krypton Binary Mixture VLE</vt:lpstr>
      <vt:lpstr>GEMC Ar-Kr Mixture</vt:lpstr>
      <vt:lpstr>GEMC Ar-Kr Mixture</vt:lpstr>
      <vt:lpstr>Argon-Krypton VLE at 143.15 K</vt:lpstr>
      <vt:lpstr>Simulating different compositions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144</cp:revision>
  <dcterms:created xsi:type="dcterms:W3CDTF">2018-05-11T01:19:13Z</dcterms:created>
  <dcterms:modified xsi:type="dcterms:W3CDTF">2018-10-18T22:29:30Z</dcterms:modified>
</cp:coreProperties>
</file>